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8" r:id="rId3"/>
    <p:sldId id="259" r:id="rId4"/>
    <p:sldId id="270" r:id="rId5"/>
    <p:sldId id="271" r:id="rId6"/>
    <p:sldId id="292" r:id="rId7"/>
    <p:sldId id="294" r:id="rId8"/>
    <p:sldId id="281" r:id="rId9"/>
    <p:sldId id="282" r:id="rId10"/>
    <p:sldId id="274" r:id="rId11"/>
    <p:sldId id="283" r:id="rId12"/>
    <p:sldId id="284" r:id="rId13"/>
    <p:sldId id="285" r:id="rId14"/>
    <p:sldId id="286" r:id="rId15"/>
    <p:sldId id="287" r:id="rId16"/>
    <p:sldId id="288" r:id="rId17"/>
    <p:sldId id="289" r:id="rId18"/>
    <p:sldId id="293" r:id="rId19"/>
    <p:sldId id="291" r:id="rId20"/>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Cambria Math" panose="02040503050406030204" pitchFamily="18" charset="0"/>
      <p:regular r:id="rId26"/>
    </p:embeddedFont>
    <p:embeddedFont>
      <p:font typeface="Comic Sans MS" panose="030F0702030302020204" pitchFamily="66" charset="0"/>
      <p:regular r:id="rId27"/>
      <p:bold r:id="rId28"/>
      <p:italic r:id="rId29"/>
      <p:boldItalic r:id="rId30"/>
    </p:embeddedFont>
    <p:embeddedFont>
      <p:font typeface="ITC Benguiat" panose="020B0604020202020204" charset="0"/>
      <p:regular r:id="rId31"/>
    </p:embeddedFont>
    <p:embeddedFont>
      <p:font typeface="ITC Benguiat Bold" panose="020B0604020202020204" charset="0"/>
      <p:regular r:id="rId32"/>
    </p:embeddedFont>
    <p:embeddedFont>
      <p:font typeface="Roboto" panose="02000000000000000000" pitchFamily="2" charset="0"/>
      <p:regular r:id="rId33"/>
      <p:bold r:id="rId34"/>
      <p:italic r:id="rId35"/>
      <p:boldItalic r:id="rId36"/>
    </p:embeddedFont>
    <p:embeddedFont>
      <p:font typeface="Tenor Sans"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olaos Govatsos" initials="NG" lastIdx="2" clrIdx="0">
    <p:extLst>
      <p:ext uri="{19B8F6BF-5375-455C-9EA6-DF929625EA0E}">
        <p15:presenceInfo xmlns:p15="http://schemas.microsoft.com/office/powerpoint/2012/main" userId="014325ed1d9a30b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85" autoAdjust="0"/>
    <p:restoredTop sz="83912" autoAdjust="0"/>
  </p:normalViewPr>
  <p:slideViewPr>
    <p:cSldViewPr>
      <p:cViewPr varScale="1">
        <p:scale>
          <a:sx n="92" d="100"/>
          <a:sy n="92" d="100"/>
        </p:scale>
        <p:origin x="1440" y="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568"/>
    </p:cViewPr>
  </p:sorterViewPr>
  <p:notesViewPr>
    <p:cSldViewPr>
      <p:cViewPr varScale="1">
        <p:scale>
          <a:sx n="124" d="100"/>
          <a:sy n="124" d="100"/>
        </p:scale>
        <p:origin x="4960"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presProps" Target="presProps.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AB869C-EE95-46D1-81E8-FF0E23AD8F94}" type="datetimeFigureOut">
              <a:rPr lang="el-GR" smtClean="0"/>
              <a:t>19/3/2024</a:t>
            </a:fld>
            <a:endParaRPr lang="el-GR"/>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BBECD8-A68F-46C1-B223-F448A89F335D}" type="slidenum">
              <a:rPr lang="el-GR" smtClean="0"/>
              <a:t>‹#›</a:t>
            </a:fld>
            <a:endParaRPr lang="el-GR"/>
          </a:p>
        </p:txBody>
      </p:sp>
    </p:spTree>
    <p:extLst>
      <p:ext uri="{BB962C8B-B14F-4D97-AF65-F5344CB8AC3E}">
        <p14:creationId xmlns:p14="http://schemas.microsoft.com/office/powerpoint/2010/main" val="4132479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29BBECD8-A68F-46C1-B223-F448A89F335D}" type="slidenum">
              <a:rPr lang="el-GR" smtClean="0"/>
              <a:t>1</a:t>
            </a:fld>
            <a:endParaRPr lang="el-GR"/>
          </a:p>
        </p:txBody>
      </p:sp>
    </p:spTree>
    <p:extLst>
      <p:ext uri="{BB962C8B-B14F-4D97-AF65-F5344CB8AC3E}">
        <p14:creationId xmlns:p14="http://schemas.microsoft.com/office/powerpoint/2010/main" val="42773757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29BBECD8-A68F-46C1-B223-F448A89F335D}" type="slidenum">
              <a:rPr lang="el-GR" smtClean="0"/>
              <a:t>10</a:t>
            </a:fld>
            <a:endParaRPr lang="el-GR"/>
          </a:p>
        </p:txBody>
      </p:sp>
    </p:spTree>
    <p:extLst>
      <p:ext uri="{BB962C8B-B14F-4D97-AF65-F5344CB8AC3E}">
        <p14:creationId xmlns:p14="http://schemas.microsoft.com/office/powerpoint/2010/main" val="784256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29BBECD8-A68F-46C1-B223-F448A89F335D}" type="slidenum">
              <a:rPr lang="el-GR" smtClean="0"/>
              <a:t>11</a:t>
            </a:fld>
            <a:endParaRPr lang="el-GR"/>
          </a:p>
        </p:txBody>
      </p:sp>
    </p:spTree>
    <p:extLst>
      <p:ext uri="{BB962C8B-B14F-4D97-AF65-F5344CB8AC3E}">
        <p14:creationId xmlns:p14="http://schemas.microsoft.com/office/powerpoint/2010/main" val="2553706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29BBECD8-A68F-46C1-B223-F448A89F335D}" type="slidenum">
              <a:rPr lang="el-GR" smtClean="0"/>
              <a:t>12</a:t>
            </a:fld>
            <a:endParaRPr lang="el-GR"/>
          </a:p>
        </p:txBody>
      </p:sp>
    </p:spTree>
    <p:extLst>
      <p:ext uri="{BB962C8B-B14F-4D97-AF65-F5344CB8AC3E}">
        <p14:creationId xmlns:p14="http://schemas.microsoft.com/office/powerpoint/2010/main" val="4029812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29BBECD8-A68F-46C1-B223-F448A89F335D}" type="slidenum">
              <a:rPr lang="el-GR" smtClean="0"/>
              <a:t>13</a:t>
            </a:fld>
            <a:endParaRPr lang="el-GR"/>
          </a:p>
        </p:txBody>
      </p:sp>
    </p:spTree>
    <p:extLst>
      <p:ext uri="{BB962C8B-B14F-4D97-AF65-F5344CB8AC3E}">
        <p14:creationId xmlns:p14="http://schemas.microsoft.com/office/powerpoint/2010/main" val="433818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29BBECD8-A68F-46C1-B223-F448A89F335D}" type="slidenum">
              <a:rPr lang="el-GR" smtClean="0"/>
              <a:t>14</a:t>
            </a:fld>
            <a:endParaRPr lang="el-GR"/>
          </a:p>
        </p:txBody>
      </p:sp>
    </p:spTree>
    <p:extLst>
      <p:ext uri="{BB962C8B-B14F-4D97-AF65-F5344CB8AC3E}">
        <p14:creationId xmlns:p14="http://schemas.microsoft.com/office/powerpoint/2010/main" val="3694260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29BBECD8-A68F-46C1-B223-F448A89F335D}" type="slidenum">
              <a:rPr lang="el-GR" smtClean="0"/>
              <a:t>15</a:t>
            </a:fld>
            <a:endParaRPr lang="el-GR"/>
          </a:p>
        </p:txBody>
      </p:sp>
    </p:spTree>
    <p:extLst>
      <p:ext uri="{BB962C8B-B14F-4D97-AF65-F5344CB8AC3E}">
        <p14:creationId xmlns:p14="http://schemas.microsoft.com/office/powerpoint/2010/main" val="3662112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29BBECD8-A68F-46C1-B223-F448A89F335D}" type="slidenum">
              <a:rPr lang="el-GR" smtClean="0"/>
              <a:t>16</a:t>
            </a:fld>
            <a:endParaRPr lang="el-GR"/>
          </a:p>
        </p:txBody>
      </p:sp>
    </p:spTree>
    <p:extLst>
      <p:ext uri="{BB962C8B-B14F-4D97-AF65-F5344CB8AC3E}">
        <p14:creationId xmlns:p14="http://schemas.microsoft.com/office/powerpoint/2010/main" val="3530388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29BBECD8-A68F-46C1-B223-F448A89F335D}" type="slidenum">
              <a:rPr lang="el-GR" smtClean="0"/>
              <a:t>17</a:t>
            </a:fld>
            <a:endParaRPr lang="el-GR"/>
          </a:p>
        </p:txBody>
      </p:sp>
    </p:spTree>
    <p:extLst>
      <p:ext uri="{BB962C8B-B14F-4D97-AF65-F5344CB8AC3E}">
        <p14:creationId xmlns:p14="http://schemas.microsoft.com/office/powerpoint/2010/main" val="2749219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29BBECD8-A68F-46C1-B223-F448A89F335D}" type="slidenum">
              <a:rPr lang="el-GR" smtClean="0"/>
              <a:t>18</a:t>
            </a:fld>
            <a:endParaRPr lang="el-GR"/>
          </a:p>
        </p:txBody>
      </p:sp>
    </p:spTree>
    <p:extLst>
      <p:ext uri="{BB962C8B-B14F-4D97-AF65-F5344CB8AC3E}">
        <p14:creationId xmlns:p14="http://schemas.microsoft.com/office/powerpoint/2010/main" val="224944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29BBECD8-A68F-46C1-B223-F448A89F335D}" type="slidenum">
              <a:rPr lang="el-GR" smtClean="0"/>
              <a:t>19</a:t>
            </a:fld>
            <a:endParaRPr lang="el-GR"/>
          </a:p>
        </p:txBody>
      </p:sp>
    </p:spTree>
    <p:extLst>
      <p:ext uri="{BB962C8B-B14F-4D97-AF65-F5344CB8AC3E}">
        <p14:creationId xmlns:p14="http://schemas.microsoft.com/office/powerpoint/2010/main" val="3746683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29BBECD8-A68F-46C1-B223-F448A89F335D}" type="slidenum">
              <a:rPr lang="el-GR" smtClean="0"/>
              <a:t>2</a:t>
            </a:fld>
            <a:endParaRPr lang="el-GR"/>
          </a:p>
        </p:txBody>
      </p:sp>
    </p:spTree>
    <p:extLst>
      <p:ext uri="{BB962C8B-B14F-4D97-AF65-F5344CB8AC3E}">
        <p14:creationId xmlns:p14="http://schemas.microsoft.com/office/powerpoint/2010/main" val="4129725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29BBECD8-A68F-46C1-B223-F448A89F335D}" type="slidenum">
              <a:rPr lang="el-GR" smtClean="0"/>
              <a:t>3</a:t>
            </a:fld>
            <a:endParaRPr lang="el-GR"/>
          </a:p>
        </p:txBody>
      </p:sp>
    </p:spTree>
    <p:extLst>
      <p:ext uri="{BB962C8B-B14F-4D97-AF65-F5344CB8AC3E}">
        <p14:creationId xmlns:p14="http://schemas.microsoft.com/office/powerpoint/2010/main" val="2382971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29BBECD8-A68F-46C1-B223-F448A89F335D}" type="slidenum">
              <a:rPr lang="el-GR" smtClean="0"/>
              <a:t>4</a:t>
            </a:fld>
            <a:endParaRPr lang="el-GR"/>
          </a:p>
        </p:txBody>
      </p:sp>
    </p:spTree>
    <p:extLst>
      <p:ext uri="{BB962C8B-B14F-4D97-AF65-F5344CB8AC3E}">
        <p14:creationId xmlns:p14="http://schemas.microsoft.com/office/powerpoint/2010/main" val="3461275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p:txBody>
      </p:sp>
      <p:sp>
        <p:nvSpPr>
          <p:cNvPr id="4" name="Θέση αριθμού διαφάνειας 3"/>
          <p:cNvSpPr>
            <a:spLocks noGrp="1"/>
          </p:cNvSpPr>
          <p:nvPr>
            <p:ph type="sldNum" sz="quarter" idx="5"/>
          </p:nvPr>
        </p:nvSpPr>
        <p:spPr/>
        <p:txBody>
          <a:bodyPr/>
          <a:lstStyle/>
          <a:p>
            <a:fld id="{29BBECD8-A68F-46C1-B223-F448A89F335D}" type="slidenum">
              <a:rPr lang="el-GR" smtClean="0"/>
              <a:t>5</a:t>
            </a:fld>
            <a:endParaRPr lang="el-GR"/>
          </a:p>
        </p:txBody>
      </p:sp>
    </p:spTree>
    <p:extLst>
      <p:ext uri="{BB962C8B-B14F-4D97-AF65-F5344CB8AC3E}">
        <p14:creationId xmlns:p14="http://schemas.microsoft.com/office/powerpoint/2010/main" val="4282140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29BBECD8-A68F-46C1-B223-F448A89F335D}" type="slidenum">
              <a:rPr lang="el-GR" smtClean="0"/>
              <a:t>6</a:t>
            </a:fld>
            <a:endParaRPr lang="el-GR"/>
          </a:p>
        </p:txBody>
      </p:sp>
    </p:spTree>
    <p:extLst>
      <p:ext uri="{BB962C8B-B14F-4D97-AF65-F5344CB8AC3E}">
        <p14:creationId xmlns:p14="http://schemas.microsoft.com/office/powerpoint/2010/main" val="924723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29BBECD8-A68F-46C1-B223-F448A89F335D}" type="slidenum">
              <a:rPr lang="el-GR" smtClean="0"/>
              <a:t>7</a:t>
            </a:fld>
            <a:endParaRPr lang="el-GR"/>
          </a:p>
        </p:txBody>
      </p:sp>
    </p:spTree>
    <p:extLst>
      <p:ext uri="{BB962C8B-B14F-4D97-AF65-F5344CB8AC3E}">
        <p14:creationId xmlns:p14="http://schemas.microsoft.com/office/powerpoint/2010/main" val="404081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29BBECD8-A68F-46C1-B223-F448A89F335D}" type="slidenum">
              <a:rPr lang="el-GR" smtClean="0"/>
              <a:t>8</a:t>
            </a:fld>
            <a:endParaRPr lang="el-GR"/>
          </a:p>
        </p:txBody>
      </p:sp>
    </p:spTree>
    <p:extLst>
      <p:ext uri="{BB962C8B-B14F-4D97-AF65-F5344CB8AC3E}">
        <p14:creationId xmlns:p14="http://schemas.microsoft.com/office/powerpoint/2010/main" val="2665704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5"/>
          </p:nvPr>
        </p:nvSpPr>
        <p:spPr/>
        <p:txBody>
          <a:bodyPr/>
          <a:lstStyle/>
          <a:p>
            <a:fld id="{29BBECD8-A68F-46C1-B223-F448A89F335D}" type="slidenum">
              <a:rPr lang="el-GR" smtClean="0"/>
              <a:t>9</a:t>
            </a:fld>
            <a:endParaRPr lang="el-GR"/>
          </a:p>
        </p:txBody>
      </p:sp>
    </p:spTree>
    <p:extLst>
      <p:ext uri="{BB962C8B-B14F-4D97-AF65-F5344CB8AC3E}">
        <p14:creationId xmlns:p14="http://schemas.microsoft.com/office/powerpoint/2010/main" val="3107894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jpeg"/><Relationship Id="rId7"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emf"/></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jpe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51.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jpeg"/><Relationship Id="rId7"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2.emf"/><Relationship Id="rId5" Type="http://schemas.openxmlformats.org/officeDocument/2006/relationships/image" Target="../media/image51.emf"/><Relationship Id="rId10" Type="http://schemas.openxmlformats.org/officeDocument/2006/relationships/image" Target="../media/image56.emf"/><Relationship Id="rId4" Type="http://schemas.openxmlformats.org/officeDocument/2006/relationships/image" Target="../media/image50.emf"/><Relationship Id="rId9" Type="http://schemas.openxmlformats.org/officeDocument/2006/relationships/image" Target="../media/image55.emf"/></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emf"/><Relationship Id="rId3" Type="http://schemas.openxmlformats.org/officeDocument/2006/relationships/image" Target="../media/image1.jpeg"/><Relationship Id="rId7" Type="http://schemas.openxmlformats.org/officeDocument/2006/relationships/image" Target="../media/image62.png"/><Relationship Id="rId12" Type="http://schemas.openxmlformats.org/officeDocument/2006/relationships/image" Target="../media/image67.emf"/><Relationship Id="rId2" Type="http://schemas.openxmlformats.org/officeDocument/2006/relationships/notesSlide" Target="../notesSlides/notesSlide17.xml"/><Relationship Id="rId16" Type="http://schemas.openxmlformats.org/officeDocument/2006/relationships/image" Target="../media/image71.emf"/><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6.emf"/><Relationship Id="rId5" Type="http://schemas.openxmlformats.org/officeDocument/2006/relationships/image" Target="../media/image59.png"/><Relationship Id="rId15" Type="http://schemas.openxmlformats.org/officeDocument/2006/relationships/image" Target="../media/image70.emf"/><Relationship Id="rId10" Type="http://schemas.openxmlformats.org/officeDocument/2006/relationships/image" Target="../media/image65.emf"/><Relationship Id="rId4" Type="http://schemas.openxmlformats.org/officeDocument/2006/relationships/image" Target="../media/image58.png"/><Relationship Id="rId9" Type="http://schemas.openxmlformats.org/officeDocument/2006/relationships/image" Target="../media/image64.png"/><Relationship Id="rId14" Type="http://schemas.openxmlformats.org/officeDocument/2006/relationships/image" Target="../media/image69.emf"/></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0.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jpe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emf"/><Relationship Id="rId10" Type="http://schemas.openxmlformats.org/officeDocument/2006/relationships/image" Target="../media/image31.png"/><Relationship Id="rId4" Type="http://schemas.openxmlformats.org/officeDocument/2006/relationships/image" Target="../media/image25.emf"/><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1.jpe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81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sp>
      <p:grpSp>
        <p:nvGrpSpPr>
          <p:cNvPr id="3" name="Group 3"/>
          <p:cNvGrpSpPr>
            <a:grpSpLocks noChangeAspect="1"/>
          </p:cNvGrpSpPr>
          <p:nvPr/>
        </p:nvGrpSpPr>
        <p:grpSpPr>
          <a:xfrm rot="-5400000">
            <a:off x="6255276" y="1041363"/>
            <a:ext cx="5350635" cy="9287708"/>
            <a:chOff x="0" y="0"/>
            <a:chExt cx="3446780" cy="5982970"/>
          </a:xfrm>
        </p:grpSpPr>
        <p:sp>
          <p:nvSpPr>
            <p:cNvPr id="4" name="Freeform 4"/>
            <p:cNvSpPr/>
            <p:nvPr/>
          </p:nvSpPr>
          <p:spPr>
            <a:xfrm>
              <a:off x="39370" y="34290"/>
              <a:ext cx="3370580" cy="5911850"/>
            </a:xfrm>
            <a:custGeom>
              <a:avLst/>
              <a:gdLst/>
              <a:ahLst/>
              <a:cxnLst/>
              <a:rect l="l" t="t" r="r" b="b"/>
              <a:pathLst>
                <a:path w="3370580" h="5911850">
                  <a:moveTo>
                    <a:pt x="3370580" y="5911850"/>
                  </a:moveTo>
                  <a:lnTo>
                    <a:pt x="0" y="5911850"/>
                  </a:lnTo>
                  <a:lnTo>
                    <a:pt x="0" y="0"/>
                  </a:lnTo>
                  <a:lnTo>
                    <a:pt x="3370580" y="0"/>
                  </a:lnTo>
                  <a:lnTo>
                    <a:pt x="3370580" y="5911850"/>
                  </a:lnTo>
                  <a:close/>
                </a:path>
              </a:pathLst>
            </a:custGeom>
            <a:solidFill>
              <a:srgbClr val="FFFFFF"/>
            </a:solidFill>
            <a:ln w="12700">
              <a:solidFill>
                <a:srgbClr val="000000"/>
              </a:solidFill>
            </a:ln>
          </p:spPr>
        </p:sp>
        <p:sp>
          <p:nvSpPr>
            <p:cNvPr id="5" name="Freeform 5"/>
            <p:cNvSpPr/>
            <p:nvPr/>
          </p:nvSpPr>
          <p:spPr>
            <a:xfrm>
              <a:off x="6350" y="6350"/>
              <a:ext cx="3434080" cy="5970270"/>
            </a:xfrm>
            <a:custGeom>
              <a:avLst/>
              <a:gdLst/>
              <a:ahLst/>
              <a:cxnLst/>
              <a:rect l="l" t="t" r="r" b="b"/>
              <a:pathLst>
                <a:path w="3434080" h="5970270">
                  <a:moveTo>
                    <a:pt x="0" y="0"/>
                  </a:moveTo>
                  <a:lnTo>
                    <a:pt x="60960" y="0"/>
                  </a:lnTo>
                  <a:lnTo>
                    <a:pt x="60960" y="60960"/>
                  </a:lnTo>
                  <a:lnTo>
                    <a:pt x="0" y="60960"/>
                  </a:lnTo>
                  <a:lnTo>
                    <a:pt x="0" y="0"/>
                  </a:lnTo>
                  <a:close/>
                  <a:moveTo>
                    <a:pt x="3373120" y="0"/>
                  </a:moveTo>
                  <a:lnTo>
                    <a:pt x="3434080" y="0"/>
                  </a:lnTo>
                  <a:lnTo>
                    <a:pt x="3434080" y="60960"/>
                  </a:lnTo>
                  <a:lnTo>
                    <a:pt x="3373120" y="60960"/>
                  </a:lnTo>
                  <a:lnTo>
                    <a:pt x="3373120" y="0"/>
                  </a:lnTo>
                  <a:close/>
                  <a:moveTo>
                    <a:pt x="1686560" y="0"/>
                  </a:moveTo>
                  <a:lnTo>
                    <a:pt x="1747520" y="0"/>
                  </a:lnTo>
                  <a:lnTo>
                    <a:pt x="1747520" y="60960"/>
                  </a:lnTo>
                  <a:lnTo>
                    <a:pt x="1686560" y="60960"/>
                  </a:lnTo>
                  <a:lnTo>
                    <a:pt x="1686560" y="0"/>
                  </a:lnTo>
                  <a:close/>
                  <a:moveTo>
                    <a:pt x="0" y="5909310"/>
                  </a:moveTo>
                  <a:lnTo>
                    <a:pt x="60960" y="5909310"/>
                  </a:lnTo>
                  <a:lnTo>
                    <a:pt x="60960" y="5970270"/>
                  </a:lnTo>
                  <a:lnTo>
                    <a:pt x="0" y="5970270"/>
                  </a:lnTo>
                  <a:lnTo>
                    <a:pt x="0" y="5909310"/>
                  </a:lnTo>
                  <a:close/>
                  <a:moveTo>
                    <a:pt x="3373120" y="5909310"/>
                  </a:moveTo>
                  <a:lnTo>
                    <a:pt x="3434080" y="5909310"/>
                  </a:lnTo>
                  <a:lnTo>
                    <a:pt x="3434080" y="5970270"/>
                  </a:lnTo>
                  <a:lnTo>
                    <a:pt x="3373120" y="5970270"/>
                  </a:lnTo>
                  <a:lnTo>
                    <a:pt x="3373120" y="5909310"/>
                  </a:lnTo>
                  <a:close/>
                  <a:moveTo>
                    <a:pt x="1686560" y="5909310"/>
                  </a:moveTo>
                  <a:lnTo>
                    <a:pt x="1747520" y="5909310"/>
                  </a:lnTo>
                  <a:lnTo>
                    <a:pt x="1747520" y="5970270"/>
                  </a:lnTo>
                  <a:lnTo>
                    <a:pt x="1686560" y="5970270"/>
                  </a:lnTo>
                  <a:lnTo>
                    <a:pt x="1686560" y="5909310"/>
                  </a:lnTo>
                  <a:close/>
                  <a:moveTo>
                    <a:pt x="3373120" y="2955290"/>
                  </a:moveTo>
                  <a:lnTo>
                    <a:pt x="3434080" y="2955290"/>
                  </a:lnTo>
                  <a:lnTo>
                    <a:pt x="3434080" y="3016250"/>
                  </a:lnTo>
                  <a:lnTo>
                    <a:pt x="3373120" y="3016250"/>
                  </a:lnTo>
                  <a:lnTo>
                    <a:pt x="3373120" y="2955290"/>
                  </a:lnTo>
                  <a:close/>
                  <a:moveTo>
                    <a:pt x="0" y="2955290"/>
                  </a:moveTo>
                  <a:lnTo>
                    <a:pt x="60960" y="2955290"/>
                  </a:lnTo>
                  <a:lnTo>
                    <a:pt x="60960" y="3016250"/>
                  </a:lnTo>
                  <a:lnTo>
                    <a:pt x="0" y="3016250"/>
                  </a:lnTo>
                  <a:lnTo>
                    <a:pt x="0" y="2955290"/>
                  </a:lnTo>
                  <a:close/>
                </a:path>
              </a:pathLst>
            </a:custGeom>
            <a:solidFill>
              <a:srgbClr val="004AAD"/>
            </a:solidFill>
          </p:spPr>
        </p:sp>
        <p:sp>
          <p:nvSpPr>
            <p:cNvPr id="6" name="Freeform 6"/>
            <p:cNvSpPr/>
            <p:nvPr/>
          </p:nvSpPr>
          <p:spPr>
            <a:xfrm>
              <a:off x="0" y="0"/>
              <a:ext cx="3446780" cy="5984240"/>
            </a:xfrm>
            <a:custGeom>
              <a:avLst/>
              <a:gdLst/>
              <a:ahLst/>
              <a:cxnLst/>
              <a:rect l="l" t="t" r="r" b="b"/>
              <a:pathLst>
                <a:path w="3446780" h="5984240">
                  <a:moveTo>
                    <a:pt x="3446780" y="73660"/>
                  </a:moveTo>
                  <a:lnTo>
                    <a:pt x="3446780" y="0"/>
                  </a:lnTo>
                  <a:lnTo>
                    <a:pt x="3373120" y="0"/>
                  </a:lnTo>
                  <a:lnTo>
                    <a:pt x="3373120" y="30480"/>
                  </a:lnTo>
                  <a:lnTo>
                    <a:pt x="1760220" y="30480"/>
                  </a:lnTo>
                  <a:lnTo>
                    <a:pt x="1760220" y="0"/>
                  </a:lnTo>
                  <a:lnTo>
                    <a:pt x="1686560" y="0"/>
                  </a:lnTo>
                  <a:lnTo>
                    <a:pt x="1686560" y="30480"/>
                  </a:lnTo>
                  <a:lnTo>
                    <a:pt x="73660" y="30480"/>
                  </a:lnTo>
                  <a:lnTo>
                    <a:pt x="73660" y="0"/>
                  </a:lnTo>
                  <a:lnTo>
                    <a:pt x="0" y="0"/>
                  </a:lnTo>
                  <a:lnTo>
                    <a:pt x="0" y="73660"/>
                  </a:lnTo>
                  <a:lnTo>
                    <a:pt x="30480" y="73660"/>
                  </a:lnTo>
                  <a:lnTo>
                    <a:pt x="30480" y="2955290"/>
                  </a:lnTo>
                  <a:lnTo>
                    <a:pt x="0" y="2955290"/>
                  </a:lnTo>
                  <a:lnTo>
                    <a:pt x="0" y="3028950"/>
                  </a:lnTo>
                  <a:lnTo>
                    <a:pt x="30480" y="3028950"/>
                  </a:lnTo>
                  <a:lnTo>
                    <a:pt x="30480" y="5910580"/>
                  </a:lnTo>
                  <a:lnTo>
                    <a:pt x="0" y="5910580"/>
                  </a:lnTo>
                  <a:lnTo>
                    <a:pt x="0" y="5984240"/>
                  </a:lnTo>
                  <a:lnTo>
                    <a:pt x="73660" y="5984240"/>
                  </a:lnTo>
                  <a:lnTo>
                    <a:pt x="73660" y="5953760"/>
                  </a:lnTo>
                  <a:lnTo>
                    <a:pt x="1686560" y="5953760"/>
                  </a:lnTo>
                  <a:lnTo>
                    <a:pt x="1686560" y="5984240"/>
                  </a:lnTo>
                  <a:lnTo>
                    <a:pt x="1760220" y="5984240"/>
                  </a:lnTo>
                  <a:lnTo>
                    <a:pt x="1760220" y="5953760"/>
                  </a:lnTo>
                  <a:lnTo>
                    <a:pt x="3373120" y="5953760"/>
                  </a:lnTo>
                  <a:lnTo>
                    <a:pt x="3373120" y="5984240"/>
                  </a:lnTo>
                  <a:lnTo>
                    <a:pt x="3446780" y="5984240"/>
                  </a:lnTo>
                  <a:lnTo>
                    <a:pt x="3446780" y="5910580"/>
                  </a:lnTo>
                  <a:lnTo>
                    <a:pt x="3416300" y="5910580"/>
                  </a:lnTo>
                  <a:lnTo>
                    <a:pt x="3416300" y="3028950"/>
                  </a:lnTo>
                  <a:lnTo>
                    <a:pt x="3403600" y="3028950"/>
                  </a:lnTo>
                  <a:lnTo>
                    <a:pt x="3403600" y="5910580"/>
                  </a:lnTo>
                  <a:lnTo>
                    <a:pt x="3373120" y="5910580"/>
                  </a:lnTo>
                  <a:lnTo>
                    <a:pt x="3373120" y="5941060"/>
                  </a:lnTo>
                  <a:lnTo>
                    <a:pt x="1760220" y="5941060"/>
                  </a:lnTo>
                  <a:lnTo>
                    <a:pt x="1760220" y="5910580"/>
                  </a:lnTo>
                  <a:lnTo>
                    <a:pt x="1686560" y="5910580"/>
                  </a:lnTo>
                  <a:lnTo>
                    <a:pt x="1686560" y="5941060"/>
                  </a:lnTo>
                  <a:lnTo>
                    <a:pt x="73660" y="5941060"/>
                  </a:lnTo>
                  <a:lnTo>
                    <a:pt x="73660" y="5910580"/>
                  </a:lnTo>
                  <a:lnTo>
                    <a:pt x="43180" y="5910580"/>
                  </a:lnTo>
                  <a:lnTo>
                    <a:pt x="43180" y="3028950"/>
                  </a:lnTo>
                  <a:lnTo>
                    <a:pt x="73660" y="3028950"/>
                  </a:lnTo>
                  <a:lnTo>
                    <a:pt x="73660" y="2955290"/>
                  </a:lnTo>
                  <a:lnTo>
                    <a:pt x="43180" y="2955290"/>
                  </a:lnTo>
                  <a:lnTo>
                    <a:pt x="43180" y="73660"/>
                  </a:lnTo>
                  <a:lnTo>
                    <a:pt x="73660" y="73660"/>
                  </a:lnTo>
                  <a:lnTo>
                    <a:pt x="73660" y="43180"/>
                  </a:lnTo>
                  <a:lnTo>
                    <a:pt x="1686560" y="43180"/>
                  </a:lnTo>
                  <a:lnTo>
                    <a:pt x="1686560" y="73660"/>
                  </a:lnTo>
                  <a:lnTo>
                    <a:pt x="1760220" y="73660"/>
                  </a:lnTo>
                  <a:lnTo>
                    <a:pt x="1760220" y="43180"/>
                  </a:lnTo>
                  <a:lnTo>
                    <a:pt x="3373120" y="43180"/>
                  </a:lnTo>
                  <a:lnTo>
                    <a:pt x="3373120" y="73660"/>
                  </a:lnTo>
                  <a:lnTo>
                    <a:pt x="3403600" y="73660"/>
                  </a:lnTo>
                  <a:lnTo>
                    <a:pt x="3403600" y="2955290"/>
                  </a:lnTo>
                  <a:lnTo>
                    <a:pt x="3373120" y="2955290"/>
                  </a:lnTo>
                  <a:lnTo>
                    <a:pt x="3373120" y="3028950"/>
                  </a:lnTo>
                  <a:lnTo>
                    <a:pt x="3446780" y="3028950"/>
                  </a:lnTo>
                  <a:lnTo>
                    <a:pt x="3446780" y="2955290"/>
                  </a:lnTo>
                  <a:lnTo>
                    <a:pt x="3416300" y="2955290"/>
                  </a:lnTo>
                  <a:lnTo>
                    <a:pt x="3416300" y="73660"/>
                  </a:lnTo>
                  <a:lnTo>
                    <a:pt x="3446780" y="73660"/>
                  </a:lnTo>
                  <a:close/>
                  <a:moveTo>
                    <a:pt x="3385820" y="5922010"/>
                  </a:moveTo>
                  <a:lnTo>
                    <a:pt x="3434080" y="5922010"/>
                  </a:lnTo>
                  <a:lnTo>
                    <a:pt x="3434080" y="5970270"/>
                  </a:lnTo>
                  <a:lnTo>
                    <a:pt x="3385820" y="5970270"/>
                  </a:lnTo>
                  <a:lnTo>
                    <a:pt x="3385820" y="5922010"/>
                  </a:lnTo>
                  <a:close/>
                  <a:moveTo>
                    <a:pt x="1699260" y="5922010"/>
                  </a:moveTo>
                  <a:lnTo>
                    <a:pt x="1747520" y="5922010"/>
                  </a:lnTo>
                  <a:lnTo>
                    <a:pt x="1747520" y="5970270"/>
                  </a:lnTo>
                  <a:lnTo>
                    <a:pt x="1699260" y="5970270"/>
                  </a:lnTo>
                  <a:lnTo>
                    <a:pt x="1699260" y="5922010"/>
                  </a:lnTo>
                  <a:close/>
                  <a:moveTo>
                    <a:pt x="60960" y="5970270"/>
                  </a:moveTo>
                  <a:lnTo>
                    <a:pt x="12700" y="5970270"/>
                  </a:lnTo>
                  <a:lnTo>
                    <a:pt x="12700" y="5922010"/>
                  </a:lnTo>
                  <a:lnTo>
                    <a:pt x="60960" y="5922010"/>
                  </a:lnTo>
                  <a:lnTo>
                    <a:pt x="60960" y="5970270"/>
                  </a:lnTo>
                  <a:close/>
                  <a:moveTo>
                    <a:pt x="60960" y="3016250"/>
                  </a:moveTo>
                  <a:lnTo>
                    <a:pt x="12700" y="3016250"/>
                  </a:lnTo>
                  <a:lnTo>
                    <a:pt x="12700" y="2967990"/>
                  </a:lnTo>
                  <a:lnTo>
                    <a:pt x="60960" y="2967990"/>
                  </a:lnTo>
                  <a:lnTo>
                    <a:pt x="60960" y="3016250"/>
                  </a:lnTo>
                  <a:close/>
                  <a:moveTo>
                    <a:pt x="60960" y="60960"/>
                  </a:moveTo>
                  <a:lnTo>
                    <a:pt x="12700" y="60960"/>
                  </a:lnTo>
                  <a:lnTo>
                    <a:pt x="12700" y="12700"/>
                  </a:lnTo>
                  <a:lnTo>
                    <a:pt x="60960" y="12700"/>
                  </a:lnTo>
                  <a:lnTo>
                    <a:pt x="60960" y="60960"/>
                  </a:lnTo>
                  <a:close/>
                  <a:moveTo>
                    <a:pt x="1747520" y="60960"/>
                  </a:moveTo>
                  <a:lnTo>
                    <a:pt x="1699260" y="60960"/>
                  </a:lnTo>
                  <a:lnTo>
                    <a:pt x="1699260" y="12700"/>
                  </a:lnTo>
                  <a:lnTo>
                    <a:pt x="1747520" y="12700"/>
                  </a:lnTo>
                  <a:lnTo>
                    <a:pt x="1747520" y="60960"/>
                  </a:lnTo>
                  <a:close/>
                  <a:moveTo>
                    <a:pt x="3434080" y="3016250"/>
                  </a:moveTo>
                  <a:lnTo>
                    <a:pt x="3385820" y="3016250"/>
                  </a:lnTo>
                  <a:lnTo>
                    <a:pt x="3385820" y="2967990"/>
                  </a:lnTo>
                  <a:lnTo>
                    <a:pt x="3434080" y="2967990"/>
                  </a:lnTo>
                  <a:lnTo>
                    <a:pt x="3434080" y="3016250"/>
                  </a:lnTo>
                  <a:close/>
                  <a:moveTo>
                    <a:pt x="3385820" y="12700"/>
                  </a:moveTo>
                  <a:lnTo>
                    <a:pt x="3434080" y="12700"/>
                  </a:lnTo>
                  <a:lnTo>
                    <a:pt x="3434080" y="60960"/>
                  </a:lnTo>
                  <a:lnTo>
                    <a:pt x="3385820" y="60960"/>
                  </a:lnTo>
                  <a:lnTo>
                    <a:pt x="3385820" y="12700"/>
                  </a:lnTo>
                  <a:close/>
                </a:path>
              </a:pathLst>
            </a:custGeom>
            <a:solidFill>
              <a:srgbClr val="04182D"/>
            </a:solidFill>
          </p:spPr>
        </p:sp>
      </p:grpSp>
      <p:grpSp>
        <p:nvGrpSpPr>
          <p:cNvPr id="13" name="Group 13"/>
          <p:cNvGrpSpPr/>
          <p:nvPr/>
        </p:nvGrpSpPr>
        <p:grpSpPr>
          <a:xfrm>
            <a:off x="16220016" y="-73151"/>
            <a:ext cx="1553634" cy="2476500"/>
            <a:chOff x="-4052" y="-32467"/>
            <a:chExt cx="594800" cy="1099141"/>
          </a:xfrm>
        </p:grpSpPr>
        <p:sp>
          <p:nvSpPr>
            <p:cNvPr id="14" name="Freeform 14"/>
            <p:cNvSpPr/>
            <p:nvPr/>
          </p:nvSpPr>
          <p:spPr>
            <a:xfrm>
              <a:off x="-4052" y="-32467"/>
              <a:ext cx="583455" cy="1099141"/>
            </a:xfrm>
            <a:custGeom>
              <a:avLst/>
              <a:gdLst/>
              <a:ahLst/>
              <a:cxnLst/>
              <a:rect l="l" t="t" r="r" b="b"/>
              <a:pathLst>
                <a:path w="583455" h="1099141">
                  <a:moveTo>
                    <a:pt x="583455" y="0"/>
                  </a:moveTo>
                  <a:lnTo>
                    <a:pt x="583455" y="1099141"/>
                  </a:lnTo>
                  <a:lnTo>
                    <a:pt x="291727" y="972141"/>
                  </a:lnTo>
                  <a:lnTo>
                    <a:pt x="0" y="1099141"/>
                  </a:lnTo>
                  <a:lnTo>
                    <a:pt x="0" y="0"/>
                  </a:lnTo>
                  <a:lnTo>
                    <a:pt x="583455" y="0"/>
                  </a:lnTo>
                  <a:close/>
                </a:path>
              </a:pathLst>
            </a:custGeom>
            <a:solidFill>
              <a:srgbClr val="FFFFFF"/>
            </a:solidFill>
            <a:ln w="28575" cap="sq">
              <a:solidFill>
                <a:srgbClr val="000000"/>
              </a:solidFill>
              <a:prstDash val="solid"/>
              <a:miter/>
            </a:ln>
          </p:spPr>
        </p:sp>
        <p:sp>
          <p:nvSpPr>
            <p:cNvPr id="15" name="TextBox 15"/>
            <p:cNvSpPr txBox="1"/>
            <p:nvPr/>
          </p:nvSpPr>
          <p:spPr>
            <a:xfrm>
              <a:off x="7293" y="558025"/>
              <a:ext cx="583455" cy="372017"/>
            </a:xfrm>
            <a:prstGeom prst="rect">
              <a:avLst/>
            </a:prstGeom>
          </p:spPr>
          <p:txBody>
            <a:bodyPr lIns="50800" tIns="50800" rIns="50800" bIns="50800" rtlCol="0" anchor="ctr"/>
            <a:lstStyle/>
            <a:p>
              <a:pPr algn="ctr"/>
              <a:r>
                <a:rPr lang="en-US" sz="1700" dirty="0">
                  <a:solidFill>
                    <a:srgbClr val="000000"/>
                  </a:solidFill>
                  <a:latin typeface="Tenor Sans"/>
                </a:rPr>
                <a:t>ΕΘΝΙΚΟ</a:t>
              </a:r>
              <a:br>
                <a:rPr lang="el-GR" sz="1700" dirty="0">
                  <a:solidFill>
                    <a:srgbClr val="000000"/>
                  </a:solidFill>
                  <a:latin typeface="Times New Roman" panose="02020603050405020304" pitchFamily="18" charset="0"/>
                </a:rPr>
              </a:br>
              <a:r>
                <a:rPr lang="en-US" sz="1700" dirty="0">
                  <a:solidFill>
                    <a:srgbClr val="000000"/>
                  </a:solidFill>
                  <a:latin typeface="Tenor Sans"/>
                </a:rPr>
                <a:t>ΜΕΤΣΟΒΙΟ ΠΟΛΥΤΕΧΝΕΙΟ</a:t>
              </a:r>
            </a:p>
          </p:txBody>
        </p:sp>
      </p:grpSp>
      <p:sp>
        <p:nvSpPr>
          <p:cNvPr id="17" name="TextBox 17"/>
          <p:cNvSpPr txBox="1"/>
          <p:nvPr/>
        </p:nvSpPr>
        <p:spPr>
          <a:xfrm>
            <a:off x="4518344" y="3438874"/>
            <a:ext cx="8648310" cy="2163413"/>
          </a:xfrm>
          <a:prstGeom prst="rect">
            <a:avLst/>
          </a:prstGeom>
        </p:spPr>
        <p:txBody>
          <a:bodyPr lIns="0" tIns="0" rIns="0" bIns="0" rtlCol="0" anchor="t">
            <a:spAutoFit/>
          </a:bodyPr>
          <a:lstStyle/>
          <a:p>
            <a:pPr algn="ctr">
              <a:lnSpc>
                <a:spcPts val="3359"/>
              </a:lnSpc>
            </a:pPr>
            <a:r>
              <a:rPr lang="en-US" sz="2200" dirty="0">
                <a:solidFill>
                  <a:srgbClr val="000000"/>
                </a:solidFill>
                <a:latin typeface="Arial" panose="020B0604020202020204" pitchFamily="34" charset="0"/>
                <a:cs typeface="Arial" panose="020B0604020202020204" pitchFamily="34" charset="0"/>
              </a:rPr>
              <a:t>“ΜΟΝΤΕΛΟΠΟ</a:t>
            </a:r>
            <a:r>
              <a:rPr lang="el-GR" sz="2200" dirty="0">
                <a:solidFill>
                  <a:srgbClr val="000000"/>
                </a:solidFill>
                <a:latin typeface="Arial" panose="020B0604020202020204" pitchFamily="34" charset="0"/>
                <a:cs typeface="Arial" panose="020B0604020202020204" pitchFamily="34" charset="0"/>
              </a:rPr>
              <a:t>Ι</a:t>
            </a:r>
            <a:r>
              <a:rPr lang="en-US" sz="2200" dirty="0">
                <a:solidFill>
                  <a:srgbClr val="000000"/>
                </a:solidFill>
                <a:latin typeface="Arial" panose="020B0604020202020204" pitchFamily="34" charset="0"/>
                <a:cs typeface="Arial" panose="020B0604020202020204" pitchFamily="34" charset="0"/>
              </a:rPr>
              <a:t>ΗΣΗ ΦΟΡΤ</a:t>
            </a:r>
            <a:r>
              <a:rPr lang="el-GR" sz="2200" dirty="0">
                <a:solidFill>
                  <a:srgbClr val="000000"/>
                </a:solidFill>
                <a:latin typeface="Arial" panose="020B0604020202020204" pitchFamily="34" charset="0"/>
                <a:cs typeface="Arial" panose="020B0604020202020204" pitchFamily="34" charset="0"/>
              </a:rPr>
              <a:t>Ι</a:t>
            </a:r>
            <a:r>
              <a:rPr lang="en-US" sz="2200" dirty="0">
                <a:solidFill>
                  <a:srgbClr val="000000"/>
                </a:solidFill>
                <a:latin typeface="Arial" panose="020B0604020202020204" pitchFamily="34" charset="0"/>
                <a:cs typeface="Arial" panose="020B0604020202020204" pitchFamily="34" charset="0"/>
              </a:rPr>
              <a:t>ΩΝ ΚΑΙ ΠΑΡΑΓΩΓ</a:t>
            </a:r>
            <a:r>
              <a:rPr lang="el-GR" sz="2200" dirty="0">
                <a:solidFill>
                  <a:srgbClr val="000000"/>
                </a:solidFill>
                <a:latin typeface="Arial" panose="020B0604020202020204" pitchFamily="34" charset="0"/>
                <a:cs typeface="Arial" panose="020B0604020202020204" pitchFamily="34" charset="0"/>
              </a:rPr>
              <a:t>Η</a:t>
            </a:r>
            <a:r>
              <a:rPr lang="en-US" sz="2200" dirty="0">
                <a:solidFill>
                  <a:srgbClr val="000000"/>
                </a:solidFill>
                <a:latin typeface="Arial" panose="020B0604020202020204" pitchFamily="34" charset="0"/>
                <a:cs typeface="Arial" panose="020B0604020202020204" pitchFamily="34" charset="0"/>
              </a:rPr>
              <a:t>Σ ΣΕ Δ</a:t>
            </a:r>
            <a:r>
              <a:rPr lang="el-GR" sz="2200" dirty="0">
                <a:solidFill>
                  <a:srgbClr val="000000"/>
                </a:solidFill>
                <a:latin typeface="Arial" panose="020B0604020202020204" pitchFamily="34" charset="0"/>
                <a:cs typeface="Arial" panose="020B0604020202020204" pitchFamily="34" charset="0"/>
              </a:rPr>
              <a:t>Ι</a:t>
            </a:r>
            <a:r>
              <a:rPr lang="en-US" sz="2200" dirty="0">
                <a:solidFill>
                  <a:srgbClr val="000000"/>
                </a:solidFill>
                <a:latin typeface="Arial" panose="020B0604020202020204" pitchFamily="34" charset="0"/>
                <a:cs typeface="Arial" panose="020B0604020202020204" pitchFamily="34" charset="0"/>
              </a:rPr>
              <a:t>ΚΤΥΑ ΔΙΑΝΟΜ</a:t>
            </a:r>
            <a:r>
              <a:rPr lang="el-GR" sz="2200" dirty="0">
                <a:solidFill>
                  <a:srgbClr val="000000"/>
                </a:solidFill>
                <a:latin typeface="Arial" panose="020B0604020202020204" pitchFamily="34" charset="0"/>
                <a:cs typeface="Arial" panose="020B0604020202020204" pitchFamily="34" charset="0"/>
              </a:rPr>
              <a:t>Η</a:t>
            </a:r>
            <a:r>
              <a:rPr lang="en-US" sz="2200" dirty="0">
                <a:solidFill>
                  <a:srgbClr val="000000"/>
                </a:solidFill>
                <a:latin typeface="Arial" panose="020B0604020202020204" pitchFamily="34" charset="0"/>
                <a:cs typeface="Arial" panose="020B0604020202020204" pitchFamily="34" charset="0"/>
              </a:rPr>
              <a:t>Σ ΜΕ ΧΡ</a:t>
            </a:r>
            <a:r>
              <a:rPr lang="el-GR" sz="2200" dirty="0">
                <a:solidFill>
                  <a:srgbClr val="000000"/>
                </a:solidFill>
                <a:latin typeface="Arial" panose="020B0604020202020204" pitchFamily="34" charset="0"/>
                <a:cs typeface="Arial" panose="020B0604020202020204" pitchFamily="34" charset="0"/>
              </a:rPr>
              <a:t>Η</a:t>
            </a:r>
            <a:r>
              <a:rPr lang="en-US" sz="2200" dirty="0">
                <a:solidFill>
                  <a:srgbClr val="000000"/>
                </a:solidFill>
                <a:latin typeface="Arial" panose="020B0604020202020204" pitchFamily="34" charset="0"/>
                <a:cs typeface="Arial" panose="020B0604020202020204" pitchFamily="34" charset="0"/>
              </a:rPr>
              <a:t>ΣΗ ΣΤΑΤΙΣΤΙΚ</a:t>
            </a:r>
            <a:r>
              <a:rPr lang="el-GR" sz="2200" dirty="0">
                <a:solidFill>
                  <a:srgbClr val="000000"/>
                </a:solidFill>
                <a:latin typeface="Arial" panose="020B0604020202020204" pitchFamily="34" charset="0"/>
                <a:cs typeface="Arial" panose="020B0604020202020204" pitchFamily="34" charset="0"/>
              </a:rPr>
              <a:t>Η</a:t>
            </a:r>
            <a:r>
              <a:rPr lang="en-US" sz="2200" dirty="0">
                <a:solidFill>
                  <a:srgbClr val="000000"/>
                </a:solidFill>
                <a:latin typeface="Arial" panose="020B0604020202020204" pitchFamily="34" charset="0"/>
                <a:cs typeface="Arial" panose="020B0604020202020204" pitchFamily="34" charset="0"/>
              </a:rPr>
              <a:t>Σ ΜΕ ΣΚΟΠ</a:t>
            </a:r>
            <a:r>
              <a:rPr lang="el-GR" sz="2200" dirty="0">
                <a:solidFill>
                  <a:srgbClr val="000000"/>
                </a:solidFill>
                <a:latin typeface="Arial" panose="020B0604020202020204" pitchFamily="34" charset="0"/>
                <a:cs typeface="Arial" panose="020B0604020202020204" pitchFamily="34" charset="0"/>
              </a:rPr>
              <a:t>Ο</a:t>
            </a:r>
            <a:r>
              <a:rPr lang="en-US" sz="2200" dirty="0">
                <a:solidFill>
                  <a:srgbClr val="000000"/>
                </a:solidFill>
                <a:latin typeface="Arial" panose="020B0604020202020204" pitchFamily="34" charset="0"/>
                <a:cs typeface="Arial" panose="020B0604020202020204" pitchFamily="34" charset="0"/>
              </a:rPr>
              <a:t> ΤΗΝ ΠΑΡΑΓΩΓ</a:t>
            </a:r>
            <a:r>
              <a:rPr lang="el-GR" sz="2200" dirty="0">
                <a:solidFill>
                  <a:srgbClr val="000000"/>
                </a:solidFill>
                <a:latin typeface="Arial" panose="020B0604020202020204" pitchFamily="34" charset="0"/>
                <a:cs typeface="Arial" panose="020B0604020202020204" pitchFamily="34" charset="0"/>
              </a:rPr>
              <a:t>Η</a:t>
            </a:r>
            <a:r>
              <a:rPr lang="en-US" sz="2200" dirty="0">
                <a:solidFill>
                  <a:srgbClr val="000000"/>
                </a:solidFill>
                <a:latin typeface="Arial" panose="020B0604020202020204" pitchFamily="34" charset="0"/>
                <a:cs typeface="Arial" panose="020B0604020202020204" pitchFamily="34" charset="0"/>
              </a:rPr>
              <a:t> ΤΕΧΝΗΤ</a:t>
            </a:r>
            <a:r>
              <a:rPr lang="el-GR" sz="2200" dirty="0">
                <a:solidFill>
                  <a:srgbClr val="000000"/>
                </a:solidFill>
                <a:latin typeface="Arial" panose="020B0604020202020204" pitchFamily="34" charset="0"/>
                <a:cs typeface="Arial" panose="020B0604020202020204" pitchFamily="34" charset="0"/>
              </a:rPr>
              <a:t>Ω</a:t>
            </a:r>
            <a:r>
              <a:rPr lang="en-US" sz="2200" dirty="0">
                <a:solidFill>
                  <a:srgbClr val="000000"/>
                </a:solidFill>
                <a:latin typeface="Arial" panose="020B0604020202020204" pitchFamily="34" charset="0"/>
                <a:cs typeface="Arial" panose="020B0604020202020204" pitchFamily="34" charset="0"/>
              </a:rPr>
              <a:t>Ν ΔΕΔΟΜ</a:t>
            </a:r>
            <a:r>
              <a:rPr lang="el-GR" sz="2200" dirty="0">
                <a:solidFill>
                  <a:srgbClr val="000000"/>
                </a:solidFill>
                <a:latin typeface="Arial" panose="020B0604020202020204" pitchFamily="34" charset="0"/>
                <a:cs typeface="Arial" panose="020B0604020202020204" pitchFamily="34" charset="0"/>
              </a:rPr>
              <a:t>Ε</a:t>
            </a:r>
            <a:r>
              <a:rPr lang="en-US" sz="2200" dirty="0">
                <a:solidFill>
                  <a:srgbClr val="000000"/>
                </a:solidFill>
                <a:latin typeface="Arial" panose="020B0604020202020204" pitchFamily="34" charset="0"/>
                <a:cs typeface="Arial" panose="020B0604020202020204" pitchFamily="34" charset="0"/>
              </a:rPr>
              <a:t>ΝΩΝ ΓΙΑ ΜΕΛ</a:t>
            </a:r>
            <a:r>
              <a:rPr lang="el-GR" sz="2200" dirty="0">
                <a:solidFill>
                  <a:srgbClr val="000000"/>
                </a:solidFill>
                <a:latin typeface="Arial" panose="020B0604020202020204" pitchFamily="34" charset="0"/>
                <a:cs typeface="Arial" panose="020B0604020202020204" pitchFamily="34" charset="0"/>
              </a:rPr>
              <a:t>Ε</a:t>
            </a:r>
            <a:r>
              <a:rPr lang="en-US" sz="2200" dirty="0">
                <a:solidFill>
                  <a:srgbClr val="000000"/>
                </a:solidFill>
                <a:latin typeface="Arial" panose="020B0604020202020204" pitchFamily="34" charset="0"/>
                <a:cs typeface="Arial" panose="020B0604020202020204" pitchFamily="34" charset="0"/>
              </a:rPr>
              <a:t>ΤΕΣ Β</a:t>
            </a:r>
            <a:r>
              <a:rPr lang="el-GR" sz="2200" dirty="0">
                <a:solidFill>
                  <a:srgbClr val="000000"/>
                </a:solidFill>
                <a:latin typeface="Arial" panose="020B0604020202020204" pitchFamily="34" charset="0"/>
                <a:cs typeface="Arial" panose="020B0604020202020204" pitchFamily="34" charset="0"/>
              </a:rPr>
              <a:t>Ε</a:t>
            </a:r>
            <a:r>
              <a:rPr lang="en-US" sz="2200" dirty="0">
                <a:solidFill>
                  <a:srgbClr val="000000"/>
                </a:solidFill>
                <a:latin typeface="Arial" panose="020B0604020202020204" pitchFamily="34" charset="0"/>
                <a:cs typeface="Arial" panose="020B0604020202020204" pitchFamily="34" charset="0"/>
              </a:rPr>
              <a:t>ΛΤΙΣΤΗΣ ΛΕΙΤΟΥΡΓ</a:t>
            </a:r>
            <a:r>
              <a:rPr lang="el-GR" sz="2200" dirty="0">
                <a:solidFill>
                  <a:srgbClr val="000000"/>
                </a:solidFill>
                <a:latin typeface="Arial" panose="020B0604020202020204" pitchFamily="34" charset="0"/>
                <a:cs typeface="Arial" panose="020B0604020202020204" pitchFamily="34" charset="0"/>
              </a:rPr>
              <a:t>Ι</a:t>
            </a:r>
            <a:r>
              <a:rPr lang="en-US" sz="2200" dirty="0">
                <a:solidFill>
                  <a:srgbClr val="000000"/>
                </a:solidFill>
                <a:latin typeface="Arial" panose="020B0604020202020204" pitchFamily="34" charset="0"/>
                <a:cs typeface="Arial" panose="020B0604020202020204" pitchFamily="34" charset="0"/>
              </a:rPr>
              <a:t>ΑΣ”</a:t>
            </a:r>
          </a:p>
          <a:p>
            <a:pPr algn="ctr">
              <a:lnSpc>
                <a:spcPts val="3359"/>
              </a:lnSpc>
            </a:pPr>
            <a:endParaRPr lang="en-US" sz="2400" dirty="0">
              <a:solidFill>
                <a:srgbClr val="000000"/>
              </a:solidFill>
              <a:latin typeface="ITC Benguiat Bold"/>
            </a:endParaRPr>
          </a:p>
        </p:txBody>
      </p:sp>
      <p:sp>
        <p:nvSpPr>
          <p:cNvPr id="18" name="TextBox 18"/>
          <p:cNvSpPr txBox="1"/>
          <p:nvPr/>
        </p:nvSpPr>
        <p:spPr>
          <a:xfrm>
            <a:off x="4783694" y="5384857"/>
            <a:ext cx="8289854" cy="1806841"/>
          </a:xfrm>
          <a:prstGeom prst="rect">
            <a:avLst/>
          </a:prstGeom>
          <a:ln w="25400">
            <a:noFill/>
            <a:tailEnd type="arrow"/>
          </a:ln>
        </p:spPr>
        <p:style>
          <a:lnRef idx="1">
            <a:schemeClr val="accent1"/>
          </a:lnRef>
          <a:fillRef idx="0">
            <a:schemeClr val="accent1"/>
          </a:fillRef>
          <a:effectRef idx="0">
            <a:schemeClr val="accent1"/>
          </a:effectRef>
          <a:fontRef idx="minor">
            <a:schemeClr val="tx1"/>
          </a:fontRef>
        </p:style>
        <p:txBody>
          <a:bodyPr wrap="square" lIns="0" tIns="0" rIns="0" bIns="0" rtlCol="0" anchor="t">
            <a:spAutoFit/>
          </a:bodyPr>
          <a:lstStyle/>
          <a:p>
            <a:pPr algn="ctr">
              <a:lnSpc>
                <a:spcPts val="4899"/>
              </a:lnSpc>
            </a:pPr>
            <a:r>
              <a:rPr lang="el-GR" sz="4500" dirty="0">
                <a:solidFill>
                  <a:schemeClr val="accent1"/>
                </a:solidFill>
                <a:latin typeface="ITC Benguiat"/>
              </a:rPr>
              <a:t>ΠΑΡΟΥΣΙΑΣΗ </a:t>
            </a:r>
            <a:r>
              <a:rPr lang="en-US" sz="4500" dirty="0">
                <a:solidFill>
                  <a:schemeClr val="accent1"/>
                </a:solidFill>
                <a:latin typeface="ITC Benguiat"/>
              </a:rPr>
              <a:t>ΔΙΠΛΩΜΑΤΙΚΗ</a:t>
            </a:r>
            <a:r>
              <a:rPr lang="el-GR" sz="4500" dirty="0">
                <a:solidFill>
                  <a:schemeClr val="accent1"/>
                </a:solidFill>
                <a:latin typeface="ITC Benguiat"/>
              </a:rPr>
              <a:t>Σ</a:t>
            </a:r>
            <a:r>
              <a:rPr lang="en-US" sz="4500" dirty="0">
                <a:solidFill>
                  <a:schemeClr val="accent1"/>
                </a:solidFill>
                <a:latin typeface="ITC Benguiat"/>
              </a:rPr>
              <a:t> ΕΡΓΑΣΙΑ</a:t>
            </a:r>
            <a:r>
              <a:rPr lang="el-GR" sz="4500" dirty="0">
                <a:solidFill>
                  <a:schemeClr val="accent1"/>
                </a:solidFill>
                <a:latin typeface="ITC Benguiat"/>
              </a:rPr>
              <a:t>Σ</a:t>
            </a:r>
            <a:br>
              <a:rPr lang="en-US" sz="4500" dirty="0">
                <a:solidFill>
                  <a:srgbClr val="004AAD"/>
                </a:solidFill>
                <a:latin typeface="ITC Benguiat"/>
              </a:rPr>
            </a:br>
            <a:r>
              <a:rPr lang="el-GR" sz="2400" dirty="0">
                <a:solidFill>
                  <a:srgbClr val="04182D"/>
                </a:solidFill>
              </a:rPr>
              <a:t>του </a:t>
            </a:r>
            <a:r>
              <a:rPr lang="en-US" sz="2400" dirty="0" err="1">
                <a:solidFill>
                  <a:srgbClr val="04182D"/>
                </a:solidFill>
                <a:latin typeface="Tenor Sans"/>
              </a:rPr>
              <a:t>Νικόλ</a:t>
            </a:r>
            <a:r>
              <a:rPr lang="en-US" sz="2400" dirty="0">
                <a:solidFill>
                  <a:srgbClr val="04182D"/>
                </a:solidFill>
                <a:latin typeface="Tenor Sans"/>
              </a:rPr>
              <a:t>α</a:t>
            </a:r>
            <a:r>
              <a:rPr lang="el-GR" sz="2400" dirty="0">
                <a:solidFill>
                  <a:srgbClr val="04182D"/>
                </a:solidFill>
                <a:latin typeface="Times New Roman" panose="02020603050405020304" pitchFamily="18" charset="0"/>
              </a:rPr>
              <a:t>ου</a:t>
            </a:r>
            <a:r>
              <a:rPr lang="en-US" sz="2400" dirty="0">
                <a:solidFill>
                  <a:srgbClr val="04182D"/>
                </a:solidFill>
                <a:latin typeface="Tenor Sans"/>
              </a:rPr>
              <a:t> </a:t>
            </a:r>
            <a:r>
              <a:rPr lang="en-US" sz="2400" dirty="0" err="1">
                <a:solidFill>
                  <a:srgbClr val="04182D"/>
                </a:solidFill>
                <a:latin typeface="Tenor Sans"/>
              </a:rPr>
              <a:t>Γκο</a:t>
            </a:r>
            <a:r>
              <a:rPr lang="en-US" sz="2400" dirty="0">
                <a:solidFill>
                  <a:srgbClr val="04182D"/>
                </a:solidFill>
                <a:latin typeface="Tenor Sans"/>
              </a:rPr>
              <a:t>βάτσο</a:t>
            </a:r>
            <a:r>
              <a:rPr lang="el-GR" sz="2400" dirty="0">
                <a:solidFill>
                  <a:srgbClr val="04182D"/>
                </a:solidFill>
                <a:latin typeface="Times New Roman" panose="02020603050405020304" pitchFamily="18" charset="0"/>
              </a:rPr>
              <a:t>υ</a:t>
            </a:r>
            <a:endParaRPr lang="en-US" sz="2400" dirty="0">
              <a:solidFill>
                <a:srgbClr val="04182D"/>
              </a:solidFill>
              <a:latin typeface="Tenor Sans"/>
            </a:endParaRPr>
          </a:p>
        </p:txBody>
      </p:sp>
      <p:sp>
        <p:nvSpPr>
          <p:cNvPr id="20" name="TextBox 20"/>
          <p:cNvSpPr txBox="1"/>
          <p:nvPr/>
        </p:nvSpPr>
        <p:spPr>
          <a:xfrm>
            <a:off x="4576967" y="7543515"/>
            <a:ext cx="8703308" cy="404085"/>
          </a:xfrm>
          <a:prstGeom prst="rect">
            <a:avLst/>
          </a:prstGeom>
        </p:spPr>
        <p:txBody>
          <a:bodyPr wrap="square" lIns="0" tIns="0" rIns="0" bIns="0" rtlCol="0" anchor="t">
            <a:spAutoFit/>
          </a:bodyPr>
          <a:lstStyle/>
          <a:p>
            <a:pPr algn="ctr">
              <a:lnSpc>
                <a:spcPts val="3359"/>
              </a:lnSpc>
            </a:pPr>
            <a:r>
              <a:rPr lang="el-GR" sz="2400" dirty="0">
                <a:solidFill>
                  <a:srgbClr val="04182D"/>
                </a:solidFill>
                <a:latin typeface="Times New Roman" panose="02020603050405020304" pitchFamily="18" charset="0"/>
              </a:rPr>
              <a:t>Επίβλεψη : Νικόλαος Χατζηαργυρίου</a:t>
            </a:r>
            <a:r>
              <a:rPr lang="en-US" sz="2400" dirty="0">
                <a:solidFill>
                  <a:srgbClr val="04182D"/>
                </a:solidFill>
                <a:latin typeface="Tenor Sans"/>
              </a:rPr>
              <a:t>, </a:t>
            </a:r>
            <a:r>
              <a:rPr lang="el-GR" sz="2400" dirty="0">
                <a:solidFill>
                  <a:srgbClr val="04182D"/>
                </a:solidFill>
                <a:latin typeface="Times New Roman" panose="02020603050405020304" pitchFamily="18" charset="0"/>
              </a:rPr>
              <a:t>Παναγιώτης Πεδιαδίτης</a:t>
            </a:r>
            <a:endParaRPr lang="en-US" sz="2400" dirty="0">
              <a:solidFill>
                <a:srgbClr val="04182D"/>
              </a:solidFill>
              <a:latin typeface="Tenor Sans"/>
            </a:endParaRPr>
          </a:p>
        </p:txBody>
      </p:sp>
      <p:sp>
        <p:nvSpPr>
          <p:cNvPr id="21" name="TextBox 21"/>
          <p:cNvSpPr txBox="1"/>
          <p:nvPr/>
        </p:nvSpPr>
        <p:spPr>
          <a:xfrm>
            <a:off x="601886" y="429263"/>
            <a:ext cx="16657414" cy="2354569"/>
          </a:xfrm>
          <a:prstGeom prst="rect">
            <a:avLst/>
          </a:prstGeom>
        </p:spPr>
        <p:txBody>
          <a:bodyPr lIns="0" tIns="0" rIns="0" bIns="0" rtlCol="0" anchor="t">
            <a:spAutoFit/>
          </a:bodyPr>
          <a:lstStyle/>
          <a:p>
            <a:pPr algn="ctr">
              <a:lnSpc>
                <a:spcPts val="4715"/>
              </a:lnSpc>
            </a:pPr>
            <a:r>
              <a:rPr lang="en-US" sz="3368" dirty="0">
                <a:solidFill>
                  <a:srgbClr val="000000"/>
                </a:solidFill>
                <a:latin typeface="Arial" panose="020B0604020202020204" pitchFamily="34" charset="0"/>
                <a:cs typeface="Arial" panose="020B0604020202020204" pitchFamily="34" charset="0"/>
              </a:rPr>
              <a:t>ΣΧΟΛΗ ΗΛΕΚΤΡΟΛΟΓΩΝ ΜΗΧΑΝΙΚΩΝ</a:t>
            </a:r>
          </a:p>
          <a:p>
            <a:pPr algn="ctr">
              <a:lnSpc>
                <a:spcPts val="4715"/>
              </a:lnSpc>
            </a:pPr>
            <a:r>
              <a:rPr lang="en-US" sz="3368" dirty="0">
                <a:solidFill>
                  <a:srgbClr val="000000"/>
                </a:solidFill>
                <a:latin typeface="Arial" panose="020B0604020202020204" pitchFamily="34" charset="0"/>
                <a:cs typeface="Arial" panose="020B0604020202020204" pitchFamily="34" charset="0"/>
              </a:rPr>
              <a:t>ΚΑΙ ΜΗΧΑΝΙΚΩΝ ΥΠΟΛΟΓΙΣΤΩΝ</a:t>
            </a:r>
          </a:p>
          <a:p>
            <a:pPr algn="ctr">
              <a:lnSpc>
                <a:spcPts val="4715"/>
              </a:lnSpc>
            </a:pPr>
            <a:r>
              <a:rPr lang="en-US" sz="3368" dirty="0">
                <a:solidFill>
                  <a:srgbClr val="000000"/>
                </a:solidFill>
                <a:latin typeface="Arial" panose="020B0604020202020204" pitchFamily="34" charset="0"/>
                <a:cs typeface="Arial" panose="020B0604020202020204" pitchFamily="34" charset="0"/>
              </a:rPr>
              <a:t>ΤΟΜΕΑΣ ΗΛΕΚΤΡΙΚΗΣ ΙΣΧΥΟΣ</a:t>
            </a:r>
          </a:p>
          <a:p>
            <a:pPr algn="ctr">
              <a:lnSpc>
                <a:spcPts val="4715"/>
              </a:lnSpc>
              <a:spcBef>
                <a:spcPct val="0"/>
              </a:spcBef>
            </a:pPr>
            <a:endParaRPr lang="en-US" sz="3368" dirty="0">
              <a:solidFill>
                <a:srgbClr val="000000"/>
              </a:solidFill>
              <a:latin typeface="Tenor Sans"/>
            </a:endParaRPr>
          </a:p>
        </p:txBody>
      </p:sp>
      <p:pic>
        <p:nvPicPr>
          <p:cNvPr id="25" name="Γραφικό 24">
            <a:extLst>
              <a:ext uri="{FF2B5EF4-FFF2-40B4-BE49-F238E27FC236}">
                <a16:creationId xmlns:a16="http://schemas.microsoft.com/office/drawing/2014/main" id="{02E1E852-DF5B-733D-B069-6C575C572C7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495183" y="126185"/>
            <a:ext cx="1028700" cy="10287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87" y="-38100"/>
            <a:ext cx="18288000" cy="103251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txBody>
          <a:bodyPr/>
          <a:lstStyle/>
          <a:p>
            <a:r>
              <a:rPr lang="en-US"/>
              <a:t>`</a:t>
            </a:r>
            <a:endParaRPr lang="el-GR" dirty="0"/>
          </a:p>
        </p:txBody>
      </p:sp>
      <p:sp>
        <p:nvSpPr>
          <p:cNvPr id="38" name="Ορθογώνιο 37">
            <a:extLst>
              <a:ext uri="{FF2B5EF4-FFF2-40B4-BE49-F238E27FC236}">
                <a16:creationId xmlns:a16="http://schemas.microsoft.com/office/drawing/2014/main" id="{39DC6B22-6F78-E988-42AD-D8AC5926F2F0}"/>
              </a:ext>
            </a:extLst>
          </p:cNvPr>
          <p:cNvSpPr/>
          <p:nvPr/>
        </p:nvSpPr>
        <p:spPr>
          <a:xfrm>
            <a:off x="838200" y="3864746"/>
            <a:ext cx="1913467"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Dataset(i, j, k)</a:t>
            </a:r>
            <a:endParaRPr lang="el-GR" dirty="0">
              <a:solidFill>
                <a:schemeClr val="tx1"/>
              </a:solidFill>
            </a:endParaRPr>
          </a:p>
        </p:txBody>
      </p:sp>
      <p:sp>
        <p:nvSpPr>
          <p:cNvPr id="52" name="Ορθογώνιο 51">
            <a:extLst>
              <a:ext uri="{FF2B5EF4-FFF2-40B4-BE49-F238E27FC236}">
                <a16:creationId xmlns:a16="http://schemas.microsoft.com/office/drawing/2014/main" id="{44F8F69C-2AE0-8FF0-EFEE-D62720D742B8}"/>
              </a:ext>
            </a:extLst>
          </p:cNvPr>
          <p:cNvSpPr/>
          <p:nvPr/>
        </p:nvSpPr>
        <p:spPr>
          <a:xfrm>
            <a:off x="2743200" y="3864746"/>
            <a:ext cx="1295400"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a:t>
            </a:r>
            <a:r>
              <a:rPr lang="en-US" dirty="0">
                <a:solidFill>
                  <a:schemeClr val="tx1"/>
                </a:solidFill>
              </a:rPr>
              <a:t>None, 96</a:t>
            </a:r>
            <a:r>
              <a:rPr lang="el-GR" dirty="0">
                <a:solidFill>
                  <a:schemeClr val="tx1"/>
                </a:solidFill>
              </a:rPr>
              <a:t>)</a:t>
            </a:r>
          </a:p>
        </p:txBody>
      </p:sp>
      <p:sp>
        <p:nvSpPr>
          <p:cNvPr id="54" name="TextBox 18">
            <a:extLst>
              <a:ext uri="{FF2B5EF4-FFF2-40B4-BE49-F238E27FC236}">
                <a16:creationId xmlns:a16="http://schemas.microsoft.com/office/drawing/2014/main" id="{02BA12CD-6649-22B3-5F52-AE381FB057FD}"/>
              </a:ext>
            </a:extLst>
          </p:cNvPr>
          <p:cNvSpPr txBox="1"/>
          <p:nvPr/>
        </p:nvSpPr>
        <p:spPr>
          <a:xfrm>
            <a:off x="762000" y="1419660"/>
            <a:ext cx="8906040" cy="492443"/>
          </a:xfrm>
          <a:prstGeom prst="rect">
            <a:avLst/>
          </a:prstGeom>
        </p:spPr>
        <p:txBody>
          <a:bodyPr wrap="square" lIns="0" tIns="0" rIns="0" bIns="0" rtlCol="0" anchor="t">
            <a:spAutoFit/>
          </a:bodyPr>
          <a:lstStyle/>
          <a:p>
            <a:r>
              <a:rPr lang="en-US" sz="3200" dirty="0">
                <a:latin typeface="Arial" panose="020B0604020202020204" pitchFamily="34" charset="0"/>
                <a:ea typeface="Artifakt Element Black" panose="020B0A03050000020004" pitchFamily="34" charset="0"/>
                <a:cs typeface="Arial" panose="020B0604020202020204" pitchFamily="34" charset="0"/>
              </a:rPr>
              <a:t>2</a:t>
            </a:r>
            <a:r>
              <a:rPr lang="el-GR" sz="3200" dirty="0">
                <a:latin typeface="Arial" panose="020B0604020202020204" pitchFamily="34" charset="0"/>
                <a:ea typeface="Artifakt Element Black" panose="020B0A03050000020004" pitchFamily="34" charset="0"/>
                <a:cs typeface="Arial" panose="020B0604020202020204" pitchFamily="34" charset="0"/>
              </a:rPr>
              <a:t>) Δημιουργία </a:t>
            </a:r>
            <a:r>
              <a:rPr lang="en-US" sz="3200" dirty="0">
                <a:latin typeface="Arial" panose="020B0604020202020204" pitchFamily="34" charset="0"/>
                <a:ea typeface="Artifakt Element Black" panose="020B0A03050000020004" pitchFamily="34" charset="0"/>
                <a:cs typeface="Arial" panose="020B0604020202020204" pitchFamily="34" charset="0"/>
              </a:rPr>
              <a:t>Datasets</a:t>
            </a:r>
            <a:endParaRPr lang="en-US" sz="11500" dirty="0">
              <a:solidFill>
                <a:srgbClr val="000000"/>
              </a:solidFill>
              <a:latin typeface="Arial" panose="020B0604020202020204" pitchFamily="34" charset="0"/>
              <a:ea typeface="Artifakt Element Black" panose="020B0A03050000020004" pitchFamily="34" charset="0"/>
              <a:cs typeface="Arial" panose="020B0604020202020204" pitchFamily="34" charset="0"/>
            </a:endParaRPr>
          </a:p>
        </p:txBody>
      </p:sp>
      <p:sp>
        <p:nvSpPr>
          <p:cNvPr id="59" name="TextBox 58">
            <a:extLst>
              <a:ext uri="{FF2B5EF4-FFF2-40B4-BE49-F238E27FC236}">
                <a16:creationId xmlns:a16="http://schemas.microsoft.com/office/drawing/2014/main" id="{D494D0F6-1D2B-E3D6-6710-C066D0065DBA}"/>
              </a:ext>
            </a:extLst>
          </p:cNvPr>
          <p:cNvSpPr txBox="1"/>
          <p:nvPr/>
        </p:nvSpPr>
        <p:spPr>
          <a:xfrm>
            <a:off x="762000" y="2380833"/>
            <a:ext cx="6934200" cy="677108"/>
          </a:xfrm>
          <a:prstGeom prst="rect">
            <a:avLst/>
          </a:prstGeom>
          <a:noFill/>
        </p:spPr>
        <p:txBody>
          <a:bodyPr wrap="square" rtlCol="0">
            <a:spAutoFit/>
          </a:bodyPr>
          <a:lstStyle/>
          <a:p>
            <a:r>
              <a:rPr lang="el-GR" sz="1900" b="1" u="sng" dirty="0">
                <a:latin typeface="Arial" panose="020B0604020202020204" pitchFamily="34" charset="0"/>
                <a:ea typeface="Artifakt Element Black" panose="020B0A03050000020004" pitchFamily="34" charset="0"/>
                <a:cs typeface="Arial" panose="020B0604020202020204" pitchFamily="34" charset="0"/>
              </a:rPr>
              <a:t>Τύπου Α</a:t>
            </a:r>
          </a:p>
          <a:p>
            <a:r>
              <a:rPr lang="el-GR"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Χωρισμός ανά ζυγό</a:t>
            </a:r>
            <a:r>
              <a:rPr lang="en-US"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 </a:t>
            </a:r>
            <a:r>
              <a:rPr lang="el-GR"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a:t>
            </a:r>
            <a:r>
              <a:rPr lang="en-US"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i</a:t>
            </a:r>
            <a:r>
              <a:rPr lang="el-GR"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 , είδος ισχύος</a:t>
            </a:r>
            <a:r>
              <a:rPr lang="en-US"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 (j)</a:t>
            </a:r>
            <a:r>
              <a:rPr lang="el-GR"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 και</a:t>
            </a:r>
            <a:r>
              <a:rPr lang="en-US"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 </a:t>
            </a:r>
            <a:r>
              <a:rPr lang="el-GR"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εποχή (</a:t>
            </a:r>
            <a:r>
              <a:rPr lang="en-US"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k</a:t>
            </a:r>
            <a:r>
              <a:rPr lang="el-GR"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a:t>
            </a:r>
            <a:endParaRPr lang="el-GR" dirty="0"/>
          </a:p>
        </p:txBody>
      </p:sp>
      <p:sp>
        <p:nvSpPr>
          <p:cNvPr id="60" name="TextBox 59">
            <a:extLst>
              <a:ext uri="{FF2B5EF4-FFF2-40B4-BE49-F238E27FC236}">
                <a16:creationId xmlns:a16="http://schemas.microsoft.com/office/drawing/2014/main" id="{977F2AF7-1729-A750-3073-1C33424AD593}"/>
              </a:ext>
            </a:extLst>
          </p:cNvPr>
          <p:cNvSpPr txBox="1"/>
          <p:nvPr/>
        </p:nvSpPr>
        <p:spPr>
          <a:xfrm>
            <a:off x="9296400" y="2376930"/>
            <a:ext cx="6629400" cy="677108"/>
          </a:xfrm>
          <a:prstGeom prst="rect">
            <a:avLst/>
          </a:prstGeom>
          <a:noFill/>
        </p:spPr>
        <p:txBody>
          <a:bodyPr wrap="square" rtlCol="0">
            <a:spAutoFit/>
          </a:bodyPr>
          <a:lstStyle/>
          <a:p>
            <a:pPr>
              <a:defRPr/>
            </a:pPr>
            <a:r>
              <a:rPr lang="el-GR" sz="1900" b="1" u="sng" dirty="0">
                <a:latin typeface="Arial" panose="020B0604020202020204" pitchFamily="34" charset="0"/>
                <a:ea typeface="Artifakt Element Black" panose="020B0A03050000020004" pitchFamily="34" charset="0"/>
                <a:cs typeface="Arial" panose="020B0604020202020204" pitchFamily="34" charset="0"/>
              </a:rPr>
              <a:t>Τύπου Β</a:t>
            </a:r>
            <a:endParaRPr lang="el-GR" sz="1900" b="1" dirty="0">
              <a:latin typeface="Arial" panose="020B0604020202020204" pitchFamily="34" charset="0"/>
              <a:ea typeface="Artifakt Element Black" panose="020B0A03050000020004" pitchFamily="34" charset="0"/>
              <a:cs typeface="Arial" panose="020B0604020202020204" pitchFamily="34" charset="0"/>
            </a:endParaRPr>
          </a:p>
          <a:p>
            <a:pPr marR="0" lvl="0" algn="l" defTabSz="914400" rtl="0" eaLnBrk="1" fontAlgn="auto" latinLnBrk="0" hangingPunct="1">
              <a:lnSpc>
                <a:spcPct val="100000"/>
              </a:lnSpc>
              <a:spcBef>
                <a:spcPts val="0"/>
              </a:spcBef>
              <a:spcAft>
                <a:spcPts val="0"/>
              </a:spcAft>
              <a:buClrTx/>
              <a:buSzTx/>
              <a:tabLst/>
              <a:defRPr/>
            </a:pPr>
            <a:r>
              <a:rPr lang="el-GR"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Χωρισμός ανά ζυγό</a:t>
            </a:r>
            <a:r>
              <a:rPr lang="en-US"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 (a)</a:t>
            </a:r>
            <a:r>
              <a:rPr lang="el-GR"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 είδος ισχύος</a:t>
            </a:r>
            <a:r>
              <a:rPr lang="en-US"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 (b) </a:t>
            </a:r>
            <a:r>
              <a:rPr lang="el-GR"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και μήνα (</a:t>
            </a:r>
            <a:r>
              <a:rPr lang="en-US"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c)</a:t>
            </a:r>
            <a:endParaRPr lang="el-GR" dirty="0"/>
          </a:p>
        </p:txBody>
      </p:sp>
      <p:sp>
        <p:nvSpPr>
          <p:cNvPr id="61" name="Ορθογώνιο 60">
            <a:extLst>
              <a:ext uri="{FF2B5EF4-FFF2-40B4-BE49-F238E27FC236}">
                <a16:creationId xmlns:a16="http://schemas.microsoft.com/office/drawing/2014/main" id="{E4B69E1B-DA2F-9A4A-FE93-2AAF9ED71F8A}"/>
              </a:ext>
            </a:extLst>
          </p:cNvPr>
          <p:cNvSpPr/>
          <p:nvPr/>
        </p:nvSpPr>
        <p:spPr>
          <a:xfrm>
            <a:off x="9448800" y="3846819"/>
            <a:ext cx="1913467"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Dataset(a, b, c)</a:t>
            </a:r>
            <a:endParaRPr lang="el-GR" dirty="0">
              <a:solidFill>
                <a:schemeClr val="tx1"/>
              </a:solidFill>
            </a:endParaRPr>
          </a:p>
        </p:txBody>
      </p:sp>
      <p:sp>
        <p:nvSpPr>
          <p:cNvPr id="62" name="Ορθογώνιο 61">
            <a:extLst>
              <a:ext uri="{FF2B5EF4-FFF2-40B4-BE49-F238E27FC236}">
                <a16:creationId xmlns:a16="http://schemas.microsoft.com/office/drawing/2014/main" id="{838078ED-9BAF-6FB4-F5D8-13212AFD1232}"/>
              </a:ext>
            </a:extLst>
          </p:cNvPr>
          <p:cNvSpPr/>
          <p:nvPr/>
        </p:nvSpPr>
        <p:spPr>
          <a:xfrm>
            <a:off x="11353800" y="3846819"/>
            <a:ext cx="1295400"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a:t>
            </a:r>
            <a:r>
              <a:rPr lang="en-US" dirty="0">
                <a:solidFill>
                  <a:schemeClr val="tx1"/>
                </a:solidFill>
              </a:rPr>
              <a:t>None, 96</a:t>
            </a:r>
            <a:r>
              <a:rPr lang="el-GR" dirty="0">
                <a:solidFill>
                  <a:schemeClr val="tx1"/>
                </a:solidFill>
              </a:rPr>
              <a:t>)</a:t>
            </a:r>
          </a:p>
        </p:txBody>
      </p:sp>
      <p:sp>
        <p:nvSpPr>
          <p:cNvPr id="63" name="TextBox 62">
            <a:extLst>
              <a:ext uri="{FF2B5EF4-FFF2-40B4-BE49-F238E27FC236}">
                <a16:creationId xmlns:a16="http://schemas.microsoft.com/office/drawing/2014/main" id="{EC6334F2-3C34-F90B-3356-9D7DCB26034A}"/>
              </a:ext>
            </a:extLst>
          </p:cNvPr>
          <p:cNvSpPr txBox="1"/>
          <p:nvPr/>
        </p:nvSpPr>
        <p:spPr>
          <a:xfrm>
            <a:off x="838200" y="5161427"/>
            <a:ext cx="5943600" cy="2308324"/>
          </a:xfrm>
          <a:prstGeom prst="rect">
            <a:avLst/>
          </a:prstGeom>
          <a:noFill/>
        </p:spPr>
        <p:txBody>
          <a:bodyPr wrap="square" rtlCol="0">
            <a:spAutoFit/>
          </a:bodyPr>
          <a:lstStyle/>
          <a:p>
            <a:r>
              <a:rPr lang="el-GR" sz="1800" dirty="0">
                <a:effectLst/>
                <a:latin typeface="Calibri" panose="020F0502020204030204" pitchFamily="34" charset="0"/>
                <a:ea typeface="Calibri" panose="020F0502020204030204" pitchFamily="34" charset="0"/>
                <a:cs typeface="Times New Roman" panose="02020603050405020304" pitchFamily="18" charset="0"/>
              </a:rPr>
              <a:t>Όπου: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l-GR"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   i</a:t>
            </a:r>
            <a:r>
              <a:rPr lang="el-GR"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i  </a:t>
            </a:r>
            <a:r>
              <a:rPr lang="el-GR" sz="1800" dirty="0">
                <a:effectLst/>
                <a:latin typeface="Cambria Math" panose="02040503050406030204" pitchFamily="18" charset="0"/>
                <a:ea typeface="Calibri" panose="020F0502020204030204" pitchFamily="34" charset="0"/>
                <a:cs typeface="Cambria Math" panose="02040503050406030204" pitchFamily="18" charset="0"/>
              </a:rPr>
              <a:t>∈ </a:t>
            </a:r>
            <a:r>
              <a:rPr lang="en-US" sz="1800" dirty="0">
                <a:effectLst/>
                <a:latin typeface="Cambria Math" panose="02040503050406030204" pitchFamily="18" charset="0"/>
                <a:ea typeface="Calibri" panose="020F0502020204030204" pitchFamily="34" charset="0"/>
                <a:cs typeface="Cambria Math" panose="02040503050406030204" pitchFamily="18" charset="0"/>
              </a:rPr>
              <a:t> </a:t>
            </a:r>
            <a:r>
              <a:rPr lang="el-GR" sz="1800" dirty="0">
                <a:effectLst/>
                <a:latin typeface="Cambria Math" panose="02040503050406030204" pitchFamily="18" charset="0"/>
                <a:ea typeface="Calibri" panose="020F0502020204030204" pitchFamily="34" charset="0"/>
                <a:cs typeface="Cambria Math" panose="02040503050406030204" pitchFamily="18" charset="0"/>
              </a:rPr>
              <a:t>{</a:t>
            </a:r>
            <a:r>
              <a:rPr lang="el-GR" dirty="0">
                <a:latin typeface="Cambria Math" panose="02040503050406030204" pitchFamily="18" charset="0"/>
                <a:ea typeface="Calibri" panose="020F0502020204030204" pitchFamily="34" charset="0"/>
                <a:cs typeface="Cambria Math" panose="02040503050406030204" pitchFamily="18" charset="0"/>
              </a:rPr>
              <a:t>ζυγός_1</a:t>
            </a:r>
            <a:r>
              <a:rPr lang="en-US" sz="1800" dirty="0">
                <a:effectLst/>
                <a:latin typeface="Cambria Math" panose="02040503050406030204" pitchFamily="18" charset="0"/>
                <a:ea typeface="Calibri" panose="020F0502020204030204" pitchFamily="34" charset="0"/>
                <a:cs typeface="Cambria Math" panose="02040503050406030204" pitchFamily="18" charset="0"/>
              </a:rPr>
              <a:t>, </a:t>
            </a:r>
            <a:r>
              <a:rPr lang="el-GR" dirty="0">
                <a:latin typeface="Cambria Math" panose="02040503050406030204" pitchFamily="18" charset="0"/>
                <a:ea typeface="Calibri" panose="020F0502020204030204" pitchFamily="34" charset="0"/>
                <a:cs typeface="Cambria Math" panose="02040503050406030204" pitchFamily="18" charset="0"/>
              </a:rPr>
              <a:t>ζυγός_2</a:t>
            </a:r>
            <a:r>
              <a:rPr lang="en-US" sz="1800" dirty="0">
                <a:effectLst/>
                <a:latin typeface="Cambria Math" panose="02040503050406030204" pitchFamily="18" charset="0"/>
                <a:ea typeface="Calibri" panose="020F0502020204030204" pitchFamily="34" charset="0"/>
                <a:cs typeface="Cambria Math" panose="02040503050406030204" pitchFamily="18" charset="0"/>
              </a:rPr>
              <a:t>, </a:t>
            </a:r>
            <a:r>
              <a:rPr lang="el-GR" dirty="0">
                <a:latin typeface="Cambria Math" panose="02040503050406030204" pitchFamily="18" charset="0"/>
                <a:ea typeface="Calibri" panose="020F0502020204030204" pitchFamily="34" charset="0"/>
                <a:cs typeface="Cambria Math" panose="02040503050406030204" pitchFamily="18" charset="0"/>
              </a:rPr>
              <a:t>ζυγός_3</a:t>
            </a:r>
            <a:r>
              <a:rPr lang="el-GR" sz="1800" dirty="0">
                <a:effectLst/>
                <a:latin typeface="Cambria Math" panose="02040503050406030204" pitchFamily="18" charset="0"/>
                <a:ea typeface="Calibri" panose="020F0502020204030204" pitchFamily="34" charset="0"/>
                <a:cs typeface="Cambria Math" panose="02040503050406030204" pitchFamily="18" charset="0"/>
              </a:rPr>
              <a:t>}</a:t>
            </a:r>
            <a:br>
              <a:rPr lang="en-US" sz="1800" dirty="0">
                <a:effectLst/>
                <a:latin typeface="Cambria Math" panose="02040503050406030204" pitchFamily="18" charset="0"/>
                <a:ea typeface="Calibri" panose="020F0502020204030204" pitchFamily="34" charset="0"/>
                <a:cs typeface="Cambria Math" panose="02040503050406030204" pitchFamily="18" charset="0"/>
              </a:rPr>
            </a:br>
            <a:r>
              <a:rPr lang="en-US" sz="1800" dirty="0">
                <a:effectLst/>
                <a:latin typeface="Cambria Math" panose="02040503050406030204" pitchFamily="18" charset="0"/>
                <a:ea typeface="Calibri" panose="020F0502020204030204" pitchFamily="34" charset="0"/>
                <a:cs typeface="Cambria Math" panose="02040503050406030204" pitchFamily="18" charset="0"/>
              </a:rPr>
              <a:t> ii</a:t>
            </a:r>
            <a:r>
              <a:rPr lang="el-GR" sz="1800" dirty="0">
                <a:effectLst/>
                <a:latin typeface="Cambria Math" panose="02040503050406030204" pitchFamily="18" charset="0"/>
                <a:ea typeface="Calibri" panose="020F0502020204030204" pitchFamily="34" charset="0"/>
                <a:cs typeface="Cambria Math" panose="02040503050406030204" pitchFamily="18" charset="0"/>
              </a:rPr>
              <a:t>)</a:t>
            </a:r>
            <a:r>
              <a:rPr lang="el-GR"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j  </a:t>
            </a:r>
            <a:r>
              <a:rPr lang="el-GR" sz="1800" dirty="0">
                <a:effectLst/>
                <a:latin typeface="Cambria Math" panose="02040503050406030204" pitchFamily="18" charset="0"/>
                <a:ea typeface="Calibri" panose="020F0502020204030204" pitchFamily="34" charset="0"/>
                <a:cs typeface="Cambria Math" panose="02040503050406030204" pitchFamily="18" charset="0"/>
              </a:rPr>
              <a:t>∈ </a:t>
            </a:r>
            <a:r>
              <a:rPr lang="en-US" sz="1800" dirty="0">
                <a:effectLst/>
                <a:latin typeface="Cambria Math" panose="02040503050406030204" pitchFamily="18" charset="0"/>
                <a:ea typeface="Calibri" panose="020F0502020204030204" pitchFamily="34" charset="0"/>
                <a:cs typeface="Cambria Math" panose="02040503050406030204" pitchFamily="18" charset="0"/>
              </a:rPr>
              <a:t> </a:t>
            </a:r>
            <a:r>
              <a:rPr lang="el-GR" sz="1800" dirty="0">
                <a:effectLst/>
                <a:latin typeface="Cambria Math" panose="02040503050406030204" pitchFamily="18" charset="0"/>
                <a:ea typeface="Calibri" panose="020F0502020204030204" pitchFamily="34" charset="0"/>
                <a:cs typeface="Cambria Math" panose="02040503050406030204" pitchFamily="18" charset="0"/>
              </a:rPr>
              <a:t>{ενεργός</a:t>
            </a:r>
            <a:r>
              <a:rPr lang="en-US" sz="1800" dirty="0">
                <a:effectLst/>
                <a:latin typeface="Cambria Math" panose="02040503050406030204" pitchFamily="18" charset="0"/>
                <a:ea typeface="Calibri" panose="020F0502020204030204" pitchFamily="34" charset="0"/>
                <a:cs typeface="Cambria Math" panose="02040503050406030204" pitchFamily="18" charset="0"/>
              </a:rPr>
              <a:t>, </a:t>
            </a:r>
            <a:r>
              <a:rPr lang="el-GR" dirty="0">
                <a:latin typeface="Cambria Math" panose="02040503050406030204" pitchFamily="18" charset="0"/>
                <a:ea typeface="Calibri" panose="020F0502020204030204" pitchFamily="34" charset="0"/>
                <a:cs typeface="Cambria Math" panose="02040503050406030204" pitchFamily="18" charset="0"/>
              </a:rPr>
              <a:t>άεργος</a:t>
            </a:r>
            <a:r>
              <a:rPr lang="el-GR" sz="1800" dirty="0">
                <a:effectLst/>
                <a:latin typeface="Cambria Math" panose="02040503050406030204" pitchFamily="18" charset="0"/>
                <a:ea typeface="Calibri" panose="020F0502020204030204" pitchFamily="34" charset="0"/>
                <a:cs typeface="Cambria Math" panose="02040503050406030204" pitchFamily="18" charset="0"/>
              </a:rPr>
              <a:t>} </a:t>
            </a:r>
            <a:endParaRPr lang="en-US" sz="1800" dirty="0">
              <a:effectLst/>
              <a:latin typeface="Cambria Math" panose="02040503050406030204" pitchFamily="18" charset="0"/>
              <a:ea typeface="Calibri" panose="020F0502020204030204" pitchFamily="34" charset="0"/>
              <a:cs typeface="Cambria Math" panose="02040503050406030204" pitchFamily="18" charset="0"/>
            </a:endParaRPr>
          </a:p>
          <a:p>
            <a:r>
              <a:rPr lang="en-US" sz="1800" dirty="0">
                <a:effectLst/>
                <a:latin typeface="Cambria Math" panose="02040503050406030204" pitchFamily="18" charset="0"/>
                <a:ea typeface="Calibri" panose="020F0502020204030204" pitchFamily="34" charset="0"/>
                <a:cs typeface="Cambria Math" panose="02040503050406030204" pitchFamily="18" charset="0"/>
              </a:rPr>
              <a:t>iii</a:t>
            </a:r>
            <a:r>
              <a:rPr lang="el-GR" sz="1800" dirty="0">
                <a:effectLst/>
                <a:latin typeface="Cambria Math" panose="02040503050406030204" pitchFamily="18" charset="0"/>
                <a:ea typeface="Calibri" panose="020F0502020204030204" pitchFamily="34" charset="0"/>
                <a:cs typeface="Cambria Math" panose="020405030504060302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k</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l-GR" sz="1800" dirty="0">
                <a:effectLst/>
                <a:latin typeface="Cambria Math" panose="02040503050406030204" pitchFamily="18" charset="0"/>
                <a:ea typeface="Calibri" panose="020F0502020204030204" pitchFamily="34" charset="0"/>
                <a:cs typeface="Cambria Math" panose="02040503050406030204" pitchFamily="18" charset="0"/>
              </a:rPr>
              <a:t>∈ </a:t>
            </a:r>
            <a:r>
              <a:rPr lang="en-US" sz="1800" dirty="0">
                <a:effectLst/>
                <a:latin typeface="Cambria Math" panose="02040503050406030204" pitchFamily="18" charset="0"/>
                <a:ea typeface="Calibri" panose="020F0502020204030204" pitchFamily="34" charset="0"/>
                <a:cs typeface="Cambria Math" panose="02040503050406030204" pitchFamily="18" charset="0"/>
              </a:rPr>
              <a:t> </a:t>
            </a:r>
            <a:r>
              <a:rPr lang="el-GR" sz="1800" dirty="0">
                <a:effectLst/>
                <a:latin typeface="Cambria Math" panose="02040503050406030204" pitchFamily="18" charset="0"/>
                <a:ea typeface="Calibri" panose="020F0502020204030204" pitchFamily="34" charset="0"/>
                <a:cs typeface="Cambria Math" panose="02040503050406030204" pitchFamily="18" charset="0"/>
              </a:rPr>
              <a:t>{χειμώνας</a:t>
            </a:r>
            <a:r>
              <a:rPr lang="en-US" sz="1800" dirty="0">
                <a:effectLst/>
                <a:latin typeface="Cambria Math" panose="02040503050406030204" pitchFamily="18" charset="0"/>
                <a:ea typeface="Calibri" panose="020F0502020204030204" pitchFamily="34" charset="0"/>
                <a:cs typeface="Cambria Math" panose="02040503050406030204" pitchFamily="18" charset="0"/>
              </a:rPr>
              <a:t>, </a:t>
            </a:r>
            <a:r>
              <a:rPr lang="el-GR" sz="1800" dirty="0">
                <a:effectLst/>
                <a:latin typeface="Cambria Math" panose="02040503050406030204" pitchFamily="18" charset="0"/>
                <a:ea typeface="Calibri" panose="020F0502020204030204" pitchFamily="34" charset="0"/>
                <a:cs typeface="Cambria Math" panose="02040503050406030204" pitchFamily="18" charset="0"/>
              </a:rPr>
              <a:t>άνοιξη</a:t>
            </a:r>
            <a:r>
              <a:rPr lang="en-US" sz="1800" dirty="0">
                <a:effectLst/>
                <a:latin typeface="Cambria Math" panose="02040503050406030204" pitchFamily="18" charset="0"/>
                <a:ea typeface="Calibri" panose="020F0502020204030204" pitchFamily="34" charset="0"/>
                <a:cs typeface="Cambria Math" panose="02040503050406030204" pitchFamily="18" charset="0"/>
              </a:rPr>
              <a:t>, </a:t>
            </a:r>
            <a:r>
              <a:rPr lang="el-GR" dirty="0">
                <a:latin typeface="Cambria Math" panose="02040503050406030204" pitchFamily="18" charset="0"/>
                <a:ea typeface="Calibri" panose="020F0502020204030204" pitchFamily="34" charset="0"/>
                <a:cs typeface="Cambria Math" panose="02040503050406030204" pitchFamily="18" charset="0"/>
              </a:rPr>
              <a:t>καλοκαίρι, φθινόπωρο</a:t>
            </a:r>
            <a:r>
              <a:rPr lang="el-GR" sz="1800" dirty="0">
                <a:effectLst/>
                <a:latin typeface="Cambria Math" panose="02040503050406030204" pitchFamily="18" charset="0"/>
                <a:ea typeface="Calibri" panose="020F0502020204030204" pitchFamily="34" charset="0"/>
                <a:cs typeface="Cambria Math" panose="02040503050406030204" pitchFamily="18" charset="0"/>
              </a:rPr>
              <a:t>}</a:t>
            </a:r>
            <a:br>
              <a:rPr lang="en-US" sz="1800" dirty="0">
                <a:effectLst/>
                <a:latin typeface="Cambria Math" panose="02040503050406030204" pitchFamily="18" charset="0"/>
                <a:ea typeface="Calibri" panose="020F0502020204030204" pitchFamily="34" charset="0"/>
                <a:cs typeface="Cambria Math" panose="02040503050406030204" pitchFamily="18" charset="0"/>
              </a:rPr>
            </a:br>
            <a:r>
              <a:rPr lang="en-US" sz="1800" dirty="0">
                <a:effectLst/>
                <a:latin typeface="Cambria Math" panose="02040503050406030204" pitchFamily="18" charset="0"/>
                <a:ea typeface="Calibri" panose="020F0502020204030204" pitchFamily="34" charset="0"/>
                <a:cs typeface="Cambria Math" panose="02040503050406030204" pitchFamily="18" charset="0"/>
              </a:rPr>
              <a:t>iv</a:t>
            </a:r>
            <a:r>
              <a:rPr lang="el-GR" sz="1800" dirty="0">
                <a:effectLst/>
                <a:latin typeface="Cambria Math" panose="02040503050406030204" pitchFamily="18" charset="0"/>
                <a:ea typeface="Calibri" panose="020F0502020204030204" pitchFamily="34" charset="0"/>
                <a:cs typeface="Cambria Math" panose="02040503050406030204" pitchFamily="18" charset="0"/>
              </a:rPr>
              <a:t>) </a:t>
            </a:r>
            <a:r>
              <a:rPr lang="en-US" dirty="0">
                <a:solidFill>
                  <a:schemeClr val="tx1"/>
                </a:solidFill>
              </a:rPr>
              <a:t>None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l-GR" sz="1800" dirty="0">
                <a:effectLst/>
                <a:latin typeface="Cambria Math" panose="02040503050406030204" pitchFamily="18" charset="0"/>
                <a:ea typeface="Calibri" panose="020F0502020204030204" pitchFamily="34" charset="0"/>
                <a:cs typeface="Cambria Math" panose="02040503050406030204" pitchFamily="18" charset="0"/>
              </a:rPr>
              <a:t>είναι συγκεκριμένο</a:t>
            </a:r>
            <a:r>
              <a:rPr lang="el-GR" dirty="0">
                <a:latin typeface="Cambria Math" panose="02040503050406030204" pitchFamily="18" charset="0"/>
                <a:ea typeface="Calibri" panose="020F0502020204030204" pitchFamily="34" charset="0"/>
                <a:cs typeface="Cambria Math" panose="02040503050406030204" pitchFamily="18" charset="0"/>
              </a:rPr>
              <a:t> ανάλογα την εποχή</a:t>
            </a:r>
            <a:endParaRPr lang="en-US" dirty="0">
              <a:latin typeface="Cambria Math" panose="02040503050406030204" pitchFamily="18" charset="0"/>
              <a:ea typeface="Calibri" panose="020F0502020204030204" pitchFamily="34" charset="0"/>
              <a:cs typeface="Cambria Math" panose="02040503050406030204" pitchFamily="18" charset="0"/>
            </a:endParaRPr>
          </a:p>
          <a:p>
            <a:endParaRPr lang="en-US" dirty="0">
              <a:latin typeface="Cambria Math" panose="02040503050406030204" pitchFamily="18" charset="0"/>
              <a:ea typeface="Calibri" panose="020F0502020204030204" pitchFamily="34" charset="0"/>
            </a:endParaRPr>
          </a:p>
          <a:p>
            <a:r>
              <a:rPr lang="en-US" dirty="0">
                <a:latin typeface="Cambria Math" panose="02040503050406030204" pitchFamily="18" charset="0"/>
                <a:ea typeface="Calibri" panose="020F0502020204030204" pitchFamily="34" charset="0"/>
              </a:rPr>
              <a:t>24 </a:t>
            </a:r>
            <a:r>
              <a:rPr lang="el-GR" dirty="0">
                <a:latin typeface="Cambria Math" panose="02040503050406030204" pitchFamily="18" charset="0"/>
                <a:ea typeface="Calibri" panose="020F0502020204030204" pitchFamily="34" charset="0"/>
              </a:rPr>
              <a:t>διαφορετικά </a:t>
            </a:r>
            <a:r>
              <a:rPr lang="en-US" dirty="0">
                <a:latin typeface="Cambria Math" panose="02040503050406030204" pitchFamily="18" charset="0"/>
                <a:ea typeface="Calibri" panose="020F0502020204030204" pitchFamily="34" charset="0"/>
              </a:rPr>
              <a:t>datasets</a:t>
            </a:r>
            <a:r>
              <a:rPr lang="el-GR" dirty="0">
                <a:latin typeface="Cambria Math" panose="02040503050406030204" pitchFamily="18" charset="0"/>
                <a:ea typeface="Calibri" panose="020F0502020204030204" pitchFamily="34" charset="0"/>
              </a:rPr>
              <a:t>!</a:t>
            </a:r>
            <a:endParaRPr lang="el-GR" dirty="0"/>
          </a:p>
        </p:txBody>
      </p:sp>
      <p:sp>
        <p:nvSpPr>
          <p:cNvPr id="64" name="TextBox 63">
            <a:extLst>
              <a:ext uri="{FF2B5EF4-FFF2-40B4-BE49-F238E27FC236}">
                <a16:creationId xmlns:a16="http://schemas.microsoft.com/office/drawing/2014/main" id="{7C6FC619-EA89-8D57-212F-DC50CDC5471C}"/>
              </a:ext>
            </a:extLst>
          </p:cNvPr>
          <p:cNvSpPr txBox="1"/>
          <p:nvPr/>
        </p:nvSpPr>
        <p:spPr>
          <a:xfrm>
            <a:off x="9448800" y="5143500"/>
            <a:ext cx="5943600" cy="2308324"/>
          </a:xfrm>
          <a:prstGeom prst="rect">
            <a:avLst/>
          </a:prstGeom>
          <a:noFill/>
        </p:spPr>
        <p:txBody>
          <a:bodyPr wrap="square" rtlCol="0">
            <a:spAutoFit/>
          </a:bodyPr>
          <a:lstStyle/>
          <a:p>
            <a:r>
              <a:rPr lang="el-GR" sz="1800" dirty="0">
                <a:effectLst/>
                <a:latin typeface="Calibri" panose="020F0502020204030204" pitchFamily="34" charset="0"/>
                <a:ea typeface="Calibri" panose="020F0502020204030204" pitchFamily="34" charset="0"/>
                <a:cs typeface="Times New Roman" panose="02020603050405020304" pitchFamily="18" charset="0"/>
              </a:rPr>
              <a:t>Όπου: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l-GR"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   i</a:t>
            </a:r>
            <a:r>
              <a:rPr lang="el-GR"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a  </a:t>
            </a:r>
            <a:r>
              <a:rPr lang="el-GR" sz="1800" dirty="0">
                <a:effectLst/>
                <a:latin typeface="Cambria Math" panose="02040503050406030204" pitchFamily="18" charset="0"/>
                <a:ea typeface="Calibri" panose="020F0502020204030204" pitchFamily="34" charset="0"/>
                <a:cs typeface="Cambria Math" panose="02040503050406030204" pitchFamily="18" charset="0"/>
              </a:rPr>
              <a:t>∈ </a:t>
            </a:r>
            <a:r>
              <a:rPr lang="en-US" sz="1800" dirty="0">
                <a:effectLst/>
                <a:latin typeface="Cambria Math" panose="02040503050406030204" pitchFamily="18" charset="0"/>
                <a:ea typeface="Calibri" panose="020F0502020204030204" pitchFamily="34" charset="0"/>
                <a:cs typeface="Cambria Math" panose="02040503050406030204" pitchFamily="18" charset="0"/>
              </a:rPr>
              <a:t> </a:t>
            </a:r>
            <a:r>
              <a:rPr lang="el-GR" sz="1800" dirty="0">
                <a:effectLst/>
                <a:latin typeface="Cambria Math" panose="02040503050406030204" pitchFamily="18" charset="0"/>
                <a:ea typeface="Calibri" panose="020F0502020204030204" pitchFamily="34" charset="0"/>
                <a:cs typeface="Cambria Math" panose="02040503050406030204" pitchFamily="18" charset="0"/>
              </a:rPr>
              <a:t>{</a:t>
            </a:r>
            <a:r>
              <a:rPr lang="el-GR" dirty="0">
                <a:latin typeface="Cambria Math" panose="02040503050406030204" pitchFamily="18" charset="0"/>
                <a:ea typeface="Calibri" panose="020F0502020204030204" pitchFamily="34" charset="0"/>
                <a:cs typeface="Cambria Math" panose="02040503050406030204" pitchFamily="18" charset="0"/>
              </a:rPr>
              <a:t>ζυγός_1</a:t>
            </a:r>
            <a:r>
              <a:rPr lang="en-US" sz="1800" dirty="0">
                <a:effectLst/>
                <a:latin typeface="Cambria Math" panose="02040503050406030204" pitchFamily="18" charset="0"/>
                <a:ea typeface="Calibri" panose="020F0502020204030204" pitchFamily="34" charset="0"/>
                <a:cs typeface="Cambria Math" panose="02040503050406030204" pitchFamily="18" charset="0"/>
              </a:rPr>
              <a:t>, </a:t>
            </a:r>
            <a:r>
              <a:rPr lang="el-GR" dirty="0">
                <a:latin typeface="Cambria Math" panose="02040503050406030204" pitchFamily="18" charset="0"/>
                <a:ea typeface="Calibri" panose="020F0502020204030204" pitchFamily="34" charset="0"/>
                <a:cs typeface="Cambria Math" panose="02040503050406030204" pitchFamily="18" charset="0"/>
              </a:rPr>
              <a:t>ζυγός_2</a:t>
            </a:r>
            <a:r>
              <a:rPr lang="en-US" sz="1800" dirty="0">
                <a:effectLst/>
                <a:latin typeface="Cambria Math" panose="02040503050406030204" pitchFamily="18" charset="0"/>
                <a:ea typeface="Calibri" panose="020F0502020204030204" pitchFamily="34" charset="0"/>
                <a:cs typeface="Cambria Math" panose="02040503050406030204" pitchFamily="18" charset="0"/>
              </a:rPr>
              <a:t>, </a:t>
            </a:r>
            <a:r>
              <a:rPr lang="el-GR" dirty="0">
                <a:latin typeface="Cambria Math" panose="02040503050406030204" pitchFamily="18" charset="0"/>
                <a:ea typeface="Calibri" panose="020F0502020204030204" pitchFamily="34" charset="0"/>
                <a:cs typeface="Cambria Math" panose="02040503050406030204" pitchFamily="18" charset="0"/>
              </a:rPr>
              <a:t>ζυγός_3</a:t>
            </a:r>
            <a:r>
              <a:rPr lang="el-GR" sz="1800" dirty="0">
                <a:effectLst/>
                <a:latin typeface="Cambria Math" panose="02040503050406030204" pitchFamily="18" charset="0"/>
                <a:ea typeface="Calibri" panose="020F0502020204030204" pitchFamily="34" charset="0"/>
                <a:cs typeface="Cambria Math" panose="02040503050406030204" pitchFamily="18" charset="0"/>
              </a:rPr>
              <a:t>}</a:t>
            </a:r>
            <a:br>
              <a:rPr lang="en-US" sz="1800" dirty="0">
                <a:effectLst/>
                <a:latin typeface="Cambria Math" panose="02040503050406030204" pitchFamily="18" charset="0"/>
                <a:ea typeface="Calibri" panose="020F0502020204030204" pitchFamily="34" charset="0"/>
                <a:cs typeface="Cambria Math" panose="02040503050406030204" pitchFamily="18" charset="0"/>
              </a:rPr>
            </a:br>
            <a:r>
              <a:rPr lang="en-US" sz="1800" dirty="0">
                <a:effectLst/>
                <a:latin typeface="Cambria Math" panose="02040503050406030204" pitchFamily="18" charset="0"/>
                <a:ea typeface="Calibri" panose="020F0502020204030204" pitchFamily="34" charset="0"/>
                <a:cs typeface="Cambria Math" panose="02040503050406030204" pitchFamily="18" charset="0"/>
              </a:rPr>
              <a:t> ii</a:t>
            </a:r>
            <a:r>
              <a:rPr lang="el-GR" sz="1800" dirty="0">
                <a:effectLst/>
                <a:latin typeface="Cambria Math" panose="02040503050406030204" pitchFamily="18" charset="0"/>
                <a:ea typeface="Calibri" panose="020F0502020204030204" pitchFamily="34" charset="0"/>
                <a:cs typeface="Cambria Math" panose="02040503050406030204" pitchFamily="18" charset="0"/>
              </a:rPr>
              <a:t>)</a:t>
            </a:r>
            <a:r>
              <a:rPr lang="el-GR"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b  </a:t>
            </a:r>
            <a:r>
              <a:rPr lang="el-GR" sz="1800" dirty="0">
                <a:effectLst/>
                <a:latin typeface="Cambria Math" panose="02040503050406030204" pitchFamily="18" charset="0"/>
                <a:ea typeface="Calibri" panose="020F0502020204030204" pitchFamily="34" charset="0"/>
                <a:cs typeface="Cambria Math" panose="02040503050406030204" pitchFamily="18" charset="0"/>
              </a:rPr>
              <a:t>∈ </a:t>
            </a:r>
            <a:r>
              <a:rPr lang="en-US" sz="1800" dirty="0">
                <a:effectLst/>
                <a:latin typeface="Cambria Math" panose="02040503050406030204" pitchFamily="18" charset="0"/>
                <a:ea typeface="Calibri" panose="020F0502020204030204" pitchFamily="34" charset="0"/>
                <a:cs typeface="Cambria Math" panose="02040503050406030204" pitchFamily="18" charset="0"/>
              </a:rPr>
              <a:t> </a:t>
            </a:r>
            <a:r>
              <a:rPr lang="el-GR" sz="1800" dirty="0">
                <a:effectLst/>
                <a:latin typeface="Cambria Math" panose="02040503050406030204" pitchFamily="18" charset="0"/>
                <a:ea typeface="Calibri" panose="020F0502020204030204" pitchFamily="34" charset="0"/>
                <a:cs typeface="Cambria Math" panose="02040503050406030204" pitchFamily="18" charset="0"/>
              </a:rPr>
              <a:t>{ενεργός</a:t>
            </a:r>
            <a:r>
              <a:rPr lang="en-US" sz="1800" dirty="0">
                <a:effectLst/>
                <a:latin typeface="Cambria Math" panose="02040503050406030204" pitchFamily="18" charset="0"/>
                <a:ea typeface="Calibri" panose="020F0502020204030204" pitchFamily="34" charset="0"/>
                <a:cs typeface="Cambria Math" panose="02040503050406030204" pitchFamily="18" charset="0"/>
              </a:rPr>
              <a:t>, </a:t>
            </a:r>
            <a:r>
              <a:rPr lang="el-GR" dirty="0">
                <a:latin typeface="Cambria Math" panose="02040503050406030204" pitchFamily="18" charset="0"/>
                <a:ea typeface="Calibri" panose="020F0502020204030204" pitchFamily="34" charset="0"/>
                <a:cs typeface="Cambria Math" panose="02040503050406030204" pitchFamily="18" charset="0"/>
              </a:rPr>
              <a:t>άεργος</a:t>
            </a:r>
            <a:r>
              <a:rPr lang="el-GR" sz="1800" dirty="0">
                <a:effectLst/>
                <a:latin typeface="Cambria Math" panose="02040503050406030204" pitchFamily="18" charset="0"/>
                <a:ea typeface="Calibri" panose="020F0502020204030204" pitchFamily="34" charset="0"/>
                <a:cs typeface="Cambria Math" panose="02040503050406030204" pitchFamily="18" charset="0"/>
              </a:rPr>
              <a:t>} </a:t>
            </a:r>
            <a:endParaRPr lang="en-US" sz="1800" dirty="0">
              <a:effectLst/>
              <a:latin typeface="Cambria Math" panose="02040503050406030204" pitchFamily="18" charset="0"/>
              <a:ea typeface="Calibri" panose="020F0502020204030204" pitchFamily="34" charset="0"/>
              <a:cs typeface="Cambria Math" panose="02040503050406030204" pitchFamily="18" charset="0"/>
            </a:endParaRPr>
          </a:p>
          <a:p>
            <a:r>
              <a:rPr lang="en-US" sz="1800" dirty="0">
                <a:effectLst/>
                <a:latin typeface="Cambria Math" panose="02040503050406030204" pitchFamily="18" charset="0"/>
                <a:ea typeface="Calibri" panose="020F0502020204030204" pitchFamily="34" charset="0"/>
                <a:cs typeface="Cambria Math" panose="02040503050406030204" pitchFamily="18" charset="0"/>
              </a:rPr>
              <a:t>iii</a:t>
            </a:r>
            <a:r>
              <a:rPr lang="el-GR" sz="1800" dirty="0">
                <a:effectLst/>
                <a:latin typeface="Cambria Math" panose="02040503050406030204" pitchFamily="18" charset="0"/>
                <a:ea typeface="Calibri" panose="020F0502020204030204" pitchFamily="34" charset="0"/>
                <a:cs typeface="Cambria Math" panose="020405030504060302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l-GR" sz="1800" dirty="0">
                <a:effectLst/>
                <a:latin typeface="Cambria Math" panose="02040503050406030204" pitchFamily="18" charset="0"/>
                <a:ea typeface="Calibri" panose="020F0502020204030204" pitchFamily="34" charset="0"/>
                <a:cs typeface="Cambria Math" panose="02040503050406030204" pitchFamily="18" charset="0"/>
              </a:rPr>
              <a:t>∈ </a:t>
            </a:r>
            <a:r>
              <a:rPr lang="en-US" sz="1800" dirty="0">
                <a:effectLst/>
                <a:latin typeface="Cambria Math" panose="02040503050406030204" pitchFamily="18" charset="0"/>
                <a:ea typeface="Calibri" panose="020F0502020204030204" pitchFamily="34" charset="0"/>
                <a:cs typeface="Cambria Math" panose="02040503050406030204" pitchFamily="18" charset="0"/>
              </a:rPr>
              <a:t> </a:t>
            </a:r>
            <a:r>
              <a:rPr lang="el-GR" sz="1800" dirty="0">
                <a:effectLst/>
                <a:latin typeface="Cambria Math" panose="02040503050406030204" pitchFamily="18" charset="0"/>
                <a:ea typeface="Calibri" panose="020F0502020204030204" pitchFamily="34" charset="0"/>
                <a:cs typeface="Cambria Math" panose="02040503050406030204" pitchFamily="18" charset="0"/>
              </a:rPr>
              <a:t>{Ιανουάριος</a:t>
            </a:r>
            <a:r>
              <a:rPr lang="en-US" sz="1800" dirty="0">
                <a:effectLst/>
                <a:latin typeface="Cambria Math" panose="02040503050406030204" pitchFamily="18" charset="0"/>
                <a:ea typeface="Calibri" panose="020F0502020204030204" pitchFamily="34" charset="0"/>
                <a:cs typeface="Cambria Math" panose="02040503050406030204" pitchFamily="18" charset="0"/>
              </a:rPr>
              <a:t>, </a:t>
            </a:r>
            <a:r>
              <a:rPr lang="el-GR" dirty="0">
                <a:latin typeface="Cambria Math" panose="02040503050406030204" pitchFamily="18" charset="0"/>
                <a:ea typeface="Calibri" panose="020F0502020204030204" pitchFamily="34" charset="0"/>
                <a:cs typeface="Cambria Math" panose="02040503050406030204" pitchFamily="18" charset="0"/>
              </a:rPr>
              <a:t>Φεβρουάριος</a:t>
            </a:r>
            <a:r>
              <a:rPr lang="en-US" sz="1800" dirty="0">
                <a:effectLst/>
                <a:latin typeface="Cambria Math" panose="02040503050406030204" pitchFamily="18" charset="0"/>
                <a:ea typeface="Calibri" panose="020F0502020204030204" pitchFamily="34" charset="0"/>
                <a:cs typeface="Cambria Math" panose="02040503050406030204" pitchFamily="18" charset="0"/>
              </a:rPr>
              <a:t>, </a:t>
            </a:r>
            <a:r>
              <a:rPr lang="el-GR" dirty="0">
                <a:latin typeface="Cambria Math" panose="02040503050406030204" pitchFamily="18" charset="0"/>
                <a:ea typeface="Calibri" panose="020F0502020204030204" pitchFamily="34" charset="0"/>
                <a:cs typeface="Cambria Math" panose="02040503050406030204" pitchFamily="18" charset="0"/>
              </a:rPr>
              <a:t>…. , Δεκέμβριος</a:t>
            </a:r>
            <a:r>
              <a:rPr lang="el-GR" sz="1800" dirty="0">
                <a:effectLst/>
                <a:latin typeface="Cambria Math" panose="02040503050406030204" pitchFamily="18" charset="0"/>
                <a:ea typeface="Calibri" panose="020F0502020204030204" pitchFamily="34" charset="0"/>
                <a:cs typeface="Cambria Math" panose="02040503050406030204" pitchFamily="18" charset="0"/>
              </a:rPr>
              <a:t>}</a:t>
            </a:r>
          </a:p>
          <a:p>
            <a:r>
              <a:rPr lang="en-US" sz="1800" dirty="0">
                <a:effectLst/>
                <a:latin typeface="Cambria Math" panose="02040503050406030204" pitchFamily="18" charset="0"/>
                <a:ea typeface="Calibri" panose="020F0502020204030204" pitchFamily="34" charset="0"/>
                <a:cs typeface="Cambria Math" panose="02040503050406030204" pitchFamily="18" charset="0"/>
              </a:rPr>
              <a:t>iv</a:t>
            </a:r>
            <a:r>
              <a:rPr lang="el-GR" sz="1800" dirty="0">
                <a:effectLst/>
                <a:latin typeface="Cambria Math" panose="02040503050406030204" pitchFamily="18" charset="0"/>
                <a:ea typeface="Calibri" panose="020F0502020204030204" pitchFamily="34" charset="0"/>
                <a:cs typeface="Cambria Math" panose="02040503050406030204" pitchFamily="18" charset="0"/>
              </a:rPr>
              <a:t>) </a:t>
            </a:r>
            <a:r>
              <a:rPr lang="en-US" sz="1800" dirty="0">
                <a:effectLst/>
                <a:latin typeface="Cambria Math" panose="02040503050406030204" pitchFamily="18" charset="0"/>
                <a:ea typeface="Calibri" panose="020F0502020204030204" pitchFamily="34" charset="0"/>
                <a:cs typeface="Cambria Math" panose="02040503050406030204" pitchFamily="18" charset="0"/>
              </a:rPr>
              <a:t>iv</a:t>
            </a:r>
            <a:r>
              <a:rPr lang="el-GR" sz="1800" dirty="0">
                <a:effectLst/>
                <a:latin typeface="Cambria Math" panose="02040503050406030204" pitchFamily="18" charset="0"/>
                <a:ea typeface="Calibri" panose="020F0502020204030204" pitchFamily="34" charset="0"/>
                <a:cs typeface="Cambria Math" panose="02040503050406030204" pitchFamily="18" charset="0"/>
              </a:rPr>
              <a:t>) </a:t>
            </a:r>
            <a:r>
              <a:rPr lang="en-US" dirty="0">
                <a:solidFill>
                  <a:schemeClr val="tx1"/>
                </a:solidFill>
              </a:rPr>
              <a:t>None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l-GR" sz="1800" dirty="0">
                <a:effectLst/>
                <a:latin typeface="Cambria Math" panose="02040503050406030204" pitchFamily="18" charset="0"/>
                <a:ea typeface="Calibri" panose="020F0502020204030204" pitchFamily="34" charset="0"/>
                <a:cs typeface="Cambria Math" panose="02040503050406030204" pitchFamily="18" charset="0"/>
              </a:rPr>
              <a:t>είναι συγκεκριμένο</a:t>
            </a:r>
            <a:r>
              <a:rPr lang="el-GR" dirty="0">
                <a:latin typeface="Cambria Math" panose="02040503050406030204" pitchFamily="18" charset="0"/>
                <a:ea typeface="Calibri" panose="020F0502020204030204" pitchFamily="34" charset="0"/>
                <a:cs typeface="Cambria Math" panose="02040503050406030204" pitchFamily="18" charset="0"/>
              </a:rPr>
              <a:t> ανάλογα τον μήνα</a:t>
            </a:r>
          </a:p>
          <a:p>
            <a:endParaRPr lang="el-GR" dirty="0">
              <a:latin typeface="Cambria Math" panose="02040503050406030204" pitchFamily="18" charset="0"/>
              <a:ea typeface="Calibri" panose="020F0502020204030204" pitchFamily="34" charset="0"/>
            </a:endParaRPr>
          </a:p>
          <a:p>
            <a:r>
              <a:rPr lang="el-GR" dirty="0">
                <a:latin typeface="Cambria Math" panose="02040503050406030204" pitchFamily="18" charset="0"/>
                <a:ea typeface="Calibri" panose="020F0502020204030204" pitchFamily="34" charset="0"/>
              </a:rPr>
              <a:t>72 διαφορετικά </a:t>
            </a:r>
            <a:r>
              <a:rPr lang="en-US" dirty="0">
                <a:latin typeface="Cambria Math" panose="02040503050406030204" pitchFamily="18" charset="0"/>
                <a:ea typeface="Calibri" panose="020F0502020204030204" pitchFamily="34" charset="0"/>
              </a:rPr>
              <a:t>datasets</a:t>
            </a:r>
            <a:r>
              <a:rPr lang="el-GR" dirty="0">
                <a:latin typeface="Cambria Math" panose="02040503050406030204" pitchFamily="18" charset="0"/>
                <a:ea typeface="Calibri" panose="020F0502020204030204" pitchFamily="34" charset="0"/>
              </a:rPr>
              <a:t>!</a:t>
            </a:r>
            <a:endParaRPr lang="el-GR" dirty="0"/>
          </a:p>
        </p:txBody>
      </p:sp>
      <p:sp>
        <p:nvSpPr>
          <p:cNvPr id="65" name="TextBox 18">
            <a:extLst>
              <a:ext uri="{FF2B5EF4-FFF2-40B4-BE49-F238E27FC236}">
                <a16:creationId xmlns:a16="http://schemas.microsoft.com/office/drawing/2014/main" id="{63365E48-58D8-AE51-1226-36F71D180096}"/>
              </a:ext>
            </a:extLst>
          </p:cNvPr>
          <p:cNvSpPr txBox="1"/>
          <p:nvPr/>
        </p:nvSpPr>
        <p:spPr>
          <a:xfrm>
            <a:off x="-14287" y="266941"/>
            <a:ext cx="18288000" cy="692497"/>
          </a:xfrm>
          <a:prstGeom prst="rect">
            <a:avLst/>
          </a:prstGeom>
        </p:spPr>
        <p:txBody>
          <a:bodyPr wrap="square" lIns="0" tIns="0" rIns="0" bIns="0" rtlCol="0" anchor="t">
            <a:spAutoFit/>
          </a:bodyPr>
          <a:lstStyle/>
          <a:p>
            <a:pPr algn="ctr"/>
            <a:r>
              <a:rPr lang="el-GR" sz="4500" dirty="0">
                <a:solidFill>
                  <a:srgbClr val="000000"/>
                </a:solidFill>
                <a:latin typeface="Comic Sans MS" panose="030F0702030302020204" pitchFamily="66" charset="0"/>
              </a:rPr>
              <a:t>Προετοιμασία δεδομένων</a:t>
            </a:r>
          </a:p>
        </p:txBody>
      </p:sp>
    </p:spTree>
    <p:extLst>
      <p:ext uri="{BB962C8B-B14F-4D97-AF65-F5344CB8AC3E}">
        <p14:creationId xmlns:p14="http://schemas.microsoft.com/office/powerpoint/2010/main" val="2856739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87"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txBody>
          <a:bodyPr/>
          <a:lstStyle/>
          <a:p>
            <a:pPr algn="l">
              <a:lnSpc>
                <a:spcPct val="107000"/>
              </a:lnSpc>
              <a:spcAft>
                <a:spcPts val="800"/>
              </a:spcAft>
            </a:pP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Ορθογώνιο 4">
            <a:extLst>
              <a:ext uri="{FF2B5EF4-FFF2-40B4-BE49-F238E27FC236}">
                <a16:creationId xmlns:a16="http://schemas.microsoft.com/office/drawing/2014/main" id="{7A72ECAC-37E5-E995-7901-C970D63AC098}"/>
              </a:ext>
            </a:extLst>
          </p:cNvPr>
          <p:cNvSpPr/>
          <p:nvPr/>
        </p:nvSpPr>
        <p:spPr>
          <a:xfrm>
            <a:off x="261994" y="6360138"/>
            <a:ext cx="1913467"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Dataset (</a:t>
            </a:r>
            <a:r>
              <a:rPr lang="el-GR" dirty="0">
                <a:solidFill>
                  <a:schemeClr val="tx1"/>
                </a:solidFill>
              </a:rPr>
              <a:t>‘1’</a:t>
            </a:r>
            <a:r>
              <a:rPr lang="en-US" dirty="0">
                <a:solidFill>
                  <a:schemeClr val="tx1"/>
                </a:solidFill>
              </a:rPr>
              <a:t> j, k)</a:t>
            </a:r>
            <a:endParaRPr lang="el-GR" dirty="0">
              <a:solidFill>
                <a:schemeClr val="tx1"/>
              </a:solidFill>
            </a:endParaRPr>
          </a:p>
        </p:txBody>
      </p:sp>
      <p:sp>
        <p:nvSpPr>
          <p:cNvPr id="6" name="Ορθογώνιο 5">
            <a:extLst>
              <a:ext uri="{FF2B5EF4-FFF2-40B4-BE49-F238E27FC236}">
                <a16:creationId xmlns:a16="http://schemas.microsoft.com/office/drawing/2014/main" id="{D5CDF4C2-2809-37AC-FB20-E80B3CDDEEC9}"/>
              </a:ext>
            </a:extLst>
          </p:cNvPr>
          <p:cNvSpPr/>
          <p:nvPr/>
        </p:nvSpPr>
        <p:spPr>
          <a:xfrm>
            <a:off x="255297" y="6971020"/>
            <a:ext cx="1920164" cy="6108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a:t>
            </a:r>
            <a:r>
              <a:rPr lang="en-US" dirty="0">
                <a:solidFill>
                  <a:schemeClr val="tx1"/>
                </a:solidFill>
              </a:rPr>
              <a:t>None, 96</a:t>
            </a:r>
            <a:r>
              <a:rPr lang="el-GR" dirty="0">
                <a:solidFill>
                  <a:schemeClr val="tx1"/>
                </a:solidFill>
              </a:rPr>
              <a:t>)</a:t>
            </a:r>
          </a:p>
        </p:txBody>
      </p:sp>
      <p:sp>
        <p:nvSpPr>
          <p:cNvPr id="1046" name="Ορθογώνιο 1045">
            <a:extLst>
              <a:ext uri="{FF2B5EF4-FFF2-40B4-BE49-F238E27FC236}">
                <a16:creationId xmlns:a16="http://schemas.microsoft.com/office/drawing/2014/main" id="{831B6D8F-0D31-E76D-2660-DA6AF7E083C4}"/>
              </a:ext>
            </a:extLst>
          </p:cNvPr>
          <p:cNvSpPr/>
          <p:nvPr/>
        </p:nvSpPr>
        <p:spPr>
          <a:xfrm>
            <a:off x="152399" y="1283337"/>
            <a:ext cx="17830801" cy="8813163"/>
          </a:xfrm>
          <a:prstGeom prst="rect">
            <a:avLst/>
          </a:prstGeom>
          <a:noFill/>
          <a:ln w="34925" cmpd="dbl">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59" name="Ορθογώνιο 1058">
            <a:extLst>
              <a:ext uri="{FF2B5EF4-FFF2-40B4-BE49-F238E27FC236}">
                <a16:creationId xmlns:a16="http://schemas.microsoft.com/office/drawing/2014/main" id="{2A4E63C0-ED8B-D7BA-8993-E5EF22DDBEB1}"/>
              </a:ext>
            </a:extLst>
          </p:cNvPr>
          <p:cNvSpPr/>
          <p:nvPr/>
        </p:nvSpPr>
        <p:spPr>
          <a:xfrm>
            <a:off x="347711" y="1530752"/>
            <a:ext cx="2885977" cy="440589"/>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rgbClr val="3C4043"/>
                </a:solidFill>
                <a:latin typeface="+mj-lt"/>
              </a:rPr>
              <a:t>Τερματισμός όταν επιλεγούν και τα 24 </a:t>
            </a:r>
            <a:r>
              <a:rPr lang="en-US" dirty="0">
                <a:solidFill>
                  <a:srgbClr val="3C4043"/>
                </a:solidFill>
                <a:latin typeface="+mj-lt"/>
              </a:rPr>
              <a:t>datasets</a:t>
            </a:r>
            <a:endParaRPr lang="el-GR" dirty="0">
              <a:latin typeface="+mj-lt"/>
            </a:endParaRPr>
          </a:p>
        </p:txBody>
      </p:sp>
      <p:sp>
        <p:nvSpPr>
          <p:cNvPr id="1060" name="TextBox 18">
            <a:extLst>
              <a:ext uri="{FF2B5EF4-FFF2-40B4-BE49-F238E27FC236}">
                <a16:creationId xmlns:a16="http://schemas.microsoft.com/office/drawing/2014/main" id="{4B6372DC-54F9-06E3-0FCB-F13D128EC78C}"/>
              </a:ext>
            </a:extLst>
          </p:cNvPr>
          <p:cNvSpPr txBox="1"/>
          <p:nvPr/>
        </p:nvSpPr>
        <p:spPr>
          <a:xfrm>
            <a:off x="-14287" y="266941"/>
            <a:ext cx="18288000" cy="692497"/>
          </a:xfrm>
          <a:prstGeom prst="rect">
            <a:avLst/>
          </a:prstGeom>
        </p:spPr>
        <p:txBody>
          <a:bodyPr wrap="square" lIns="0" tIns="0" rIns="0" bIns="0" rtlCol="0" anchor="t">
            <a:spAutoFit/>
          </a:bodyPr>
          <a:lstStyle/>
          <a:p>
            <a:pPr algn="ctr"/>
            <a:r>
              <a:rPr lang="el-GR" sz="4500" dirty="0">
                <a:solidFill>
                  <a:srgbClr val="000000"/>
                </a:solidFill>
                <a:latin typeface="Comic Sans MS" panose="030F0702030302020204" pitchFamily="66" charset="0"/>
              </a:rPr>
              <a:t>Πρώτος τρόπος επαύξησης δεδομένων </a:t>
            </a:r>
            <a:r>
              <a:rPr lang="en-US" sz="4500" dirty="0">
                <a:solidFill>
                  <a:srgbClr val="000000"/>
                </a:solidFill>
                <a:latin typeface="Comic Sans MS" panose="030F0702030302020204" pitchFamily="66" charset="0"/>
              </a:rPr>
              <a:t>(</a:t>
            </a:r>
            <a:r>
              <a:rPr lang="el-GR" sz="4500" dirty="0">
                <a:solidFill>
                  <a:srgbClr val="000000"/>
                </a:solidFill>
                <a:latin typeface="Comic Sans MS" panose="030F0702030302020204" pitchFamily="66" charset="0"/>
              </a:rPr>
              <a:t>τύπου</a:t>
            </a:r>
            <a:r>
              <a:rPr lang="en-US" sz="4500" dirty="0">
                <a:solidFill>
                  <a:srgbClr val="000000"/>
                </a:solidFill>
                <a:latin typeface="Comic Sans MS" panose="030F0702030302020204" pitchFamily="66" charset="0"/>
              </a:rPr>
              <a:t> A)</a:t>
            </a:r>
            <a:endParaRPr lang="el-GR" sz="4500" dirty="0">
              <a:solidFill>
                <a:srgbClr val="000000"/>
              </a:solidFill>
              <a:latin typeface="Comic Sans MS" panose="030F0702030302020204" pitchFamily="66" charset="0"/>
            </a:endParaRPr>
          </a:p>
        </p:txBody>
      </p:sp>
      <p:pic>
        <p:nvPicPr>
          <p:cNvPr id="11" name="Εικόνα 10">
            <a:extLst>
              <a:ext uri="{FF2B5EF4-FFF2-40B4-BE49-F238E27FC236}">
                <a16:creationId xmlns:a16="http://schemas.microsoft.com/office/drawing/2014/main" id="{F2C6D4D0-38DE-0A0B-37CF-3BD5ED92D506}"/>
              </a:ext>
            </a:extLst>
          </p:cNvPr>
          <p:cNvPicPr>
            <a:picLocks noChangeAspect="1"/>
          </p:cNvPicPr>
          <p:nvPr/>
        </p:nvPicPr>
        <p:blipFill>
          <a:blip r:embed="rId4"/>
          <a:stretch>
            <a:fillRect/>
          </a:stretch>
        </p:blipFill>
        <p:spPr>
          <a:xfrm>
            <a:off x="5076897" y="7138876"/>
            <a:ext cx="1982523" cy="1610039"/>
          </a:xfrm>
          <a:prstGeom prst="rect">
            <a:avLst/>
          </a:prstGeom>
        </p:spPr>
      </p:pic>
      <p:cxnSp>
        <p:nvCxnSpPr>
          <p:cNvPr id="1024" name="Ευθεία γραμμή σύνδεσης 1023">
            <a:extLst>
              <a:ext uri="{FF2B5EF4-FFF2-40B4-BE49-F238E27FC236}">
                <a16:creationId xmlns:a16="http://schemas.microsoft.com/office/drawing/2014/main" id="{3CEEE9DA-D52E-F162-9437-3923F165C497}"/>
              </a:ext>
            </a:extLst>
          </p:cNvPr>
          <p:cNvCxnSpPr>
            <a:cxnSpLocks/>
          </p:cNvCxnSpPr>
          <p:nvPr/>
        </p:nvCxnSpPr>
        <p:spPr>
          <a:xfrm>
            <a:off x="3276600" y="1280944"/>
            <a:ext cx="0" cy="8815556"/>
          </a:xfrm>
          <a:prstGeom prst="line">
            <a:avLst/>
          </a:prstGeom>
          <a:ln w="158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1031" name="TextBox 1030">
            <a:extLst>
              <a:ext uri="{FF2B5EF4-FFF2-40B4-BE49-F238E27FC236}">
                <a16:creationId xmlns:a16="http://schemas.microsoft.com/office/drawing/2014/main" id="{304CFAEE-6E58-DDCE-25F3-484E2753F21C}"/>
              </a:ext>
            </a:extLst>
          </p:cNvPr>
          <p:cNvSpPr txBox="1"/>
          <p:nvPr/>
        </p:nvSpPr>
        <p:spPr>
          <a:xfrm>
            <a:off x="8964422" y="5461835"/>
            <a:ext cx="3532378" cy="923330"/>
          </a:xfrm>
          <a:prstGeom prst="rect">
            <a:avLst/>
          </a:prstGeom>
          <a:noFill/>
        </p:spPr>
        <p:txBody>
          <a:bodyPr wrap="square" rtlCol="0">
            <a:spAutoFit/>
          </a:bodyPr>
          <a:lstStyle/>
          <a:p>
            <a:r>
              <a:rPr lang="el-GR"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[2, 2, 1, 4, 2, … , 4, 4, 4, 4, 2, 1, 5, 2, 3]</a:t>
            </a: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l-GR" dirty="0"/>
          </a:p>
        </p:txBody>
      </p:sp>
      <p:sp>
        <p:nvSpPr>
          <p:cNvPr id="1032" name="TextBox 1031">
            <a:extLst>
              <a:ext uri="{FF2B5EF4-FFF2-40B4-BE49-F238E27FC236}">
                <a16:creationId xmlns:a16="http://schemas.microsoft.com/office/drawing/2014/main" id="{447A89E9-0FEE-3172-3F88-AE0244D45FC8}"/>
              </a:ext>
            </a:extLst>
          </p:cNvPr>
          <p:cNvSpPr txBox="1"/>
          <p:nvPr/>
        </p:nvSpPr>
        <p:spPr>
          <a:xfrm>
            <a:off x="8990709" y="7748476"/>
            <a:ext cx="3506090" cy="646331"/>
          </a:xfrm>
          <a:prstGeom prst="rect">
            <a:avLst/>
          </a:prstGeom>
          <a:noFill/>
        </p:spPr>
        <p:txBody>
          <a:bodyPr wrap="square" rtlCol="0">
            <a:spAutoFit/>
          </a:bodyPr>
          <a:lstStyle/>
          <a:p>
            <a:r>
              <a:rPr lang="el-GR" sz="1800" dirty="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[2, 1, 3, 3, 3, … ,1]</a:t>
            </a: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l-GR" dirty="0"/>
          </a:p>
        </p:txBody>
      </p:sp>
      <p:cxnSp>
        <p:nvCxnSpPr>
          <p:cNvPr id="1034" name="Γραμμή σύνδεσης: Γωνιώδης 1033">
            <a:extLst>
              <a:ext uri="{FF2B5EF4-FFF2-40B4-BE49-F238E27FC236}">
                <a16:creationId xmlns:a16="http://schemas.microsoft.com/office/drawing/2014/main" id="{470E93DC-214A-6489-30BD-564730F574B4}"/>
              </a:ext>
            </a:extLst>
          </p:cNvPr>
          <p:cNvCxnSpPr>
            <a:cxnSpLocks/>
            <a:stCxn id="5" idx="0"/>
            <a:endCxn id="2092" idx="1"/>
          </p:cNvCxnSpPr>
          <p:nvPr/>
        </p:nvCxnSpPr>
        <p:spPr>
          <a:xfrm rot="5400000" flipH="1" flipV="1">
            <a:off x="1366846" y="4094518"/>
            <a:ext cx="2117503" cy="2413738"/>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47" name="Γραμμή σύνδεσης: Γωνιώδης 1046">
            <a:extLst>
              <a:ext uri="{FF2B5EF4-FFF2-40B4-BE49-F238E27FC236}">
                <a16:creationId xmlns:a16="http://schemas.microsoft.com/office/drawing/2014/main" id="{1B680CF2-B289-B14C-E91C-27F730F50AD7}"/>
              </a:ext>
            </a:extLst>
          </p:cNvPr>
          <p:cNvCxnSpPr>
            <a:cxnSpLocks/>
            <a:stCxn id="6" idx="2"/>
            <a:endCxn id="2093" idx="1"/>
          </p:cNvCxnSpPr>
          <p:nvPr/>
        </p:nvCxnSpPr>
        <p:spPr>
          <a:xfrm rot="16200000" flipH="1">
            <a:off x="1510119" y="7287159"/>
            <a:ext cx="1831178" cy="2420659"/>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49" name="Ευθεία γραμμή σύνδεσης 1048">
            <a:extLst>
              <a:ext uri="{FF2B5EF4-FFF2-40B4-BE49-F238E27FC236}">
                <a16:creationId xmlns:a16="http://schemas.microsoft.com/office/drawing/2014/main" id="{36E693BB-E5BE-4CD9-FF8D-3423B2C6EE54}"/>
              </a:ext>
            </a:extLst>
          </p:cNvPr>
          <p:cNvCxnSpPr>
            <a:cxnSpLocks/>
          </p:cNvCxnSpPr>
          <p:nvPr/>
        </p:nvCxnSpPr>
        <p:spPr>
          <a:xfrm>
            <a:off x="8686800" y="1280944"/>
            <a:ext cx="0" cy="8815556"/>
          </a:xfrm>
          <a:prstGeom prst="line">
            <a:avLst/>
          </a:prstGeom>
          <a:ln w="158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0" name="Ευθεία γραμμή σύνδεσης 1049">
            <a:extLst>
              <a:ext uri="{FF2B5EF4-FFF2-40B4-BE49-F238E27FC236}">
                <a16:creationId xmlns:a16="http://schemas.microsoft.com/office/drawing/2014/main" id="{CF52C3E1-23C8-0135-0882-B6924E1D1DB5}"/>
              </a:ext>
            </a:extLst>
          </p:cNvPr>
          <p:cNvCxnSpPr>
            <a:cxnSpLocks/>
          </p:cNvCxnSpPr>
          <p:nvPr/>
        </p:nvCxnSpPr>
        <p:spPr>
          <a:xfrm>
            <a:off x="14478000" y="1316739"/>
            <a:ext cx="0" cy="8815556"/>
          </a:xfrm>
          <a:prstGeom prst="line">
            <a:avLst/>
          </a:prstGeom>
          <a:ln w="158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2" name="Γραμμή σύνδεσης: Γωνιώδης 1051">
            <a:extLst>
              <a:ext uri="{FF2B5EF4-FFF2-40B4-BE49-F238E27FC236}">
                <a16:creationId xmlns:a16="http://schemas.microsoft.com/office/drawing/2014/main" id="{E3D295D1-7894-A047-DAE5-9F7971FF86D9}"/>
              </a:ext>
            </a:extLst>
          </p:cNvPr>
          <p:cNvCxnSpPr>
            <a:cxnSpLocks/>
            <a:stCxn id="5" idx="3"/>
            <a:endCxn id="2115" idx="1"/>
          </p:cNvCxnSpPr>
          <p:nvPr/>
        </p:nvCxnSpPr>
        <p:spPr>
          <a:xfrm flipV="1">
            <a:off x="2175461" y="6067902"/>
            <a:ext cx="2877136" cy="597677"/>
          </a:xfrm>
          <a:prstGeom prst="bentConnector3">
            <a:avLst>
              <a:gd name="adj1" fmla="val 75308"/>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56" name="Γραμμή σύνδεσης: Γωνιώδης 1055">
            <a:extLst>
              <a:ext uri="{FF2B5EF4-FFF2-40B4-BE49-F238E27FC236}">
                <a16:creationId xmlns:a16="http://schemas.microsoft.com/office/drawing/2014/main" id="{C3953D7F-D39E-2EBE-157C-0DE600B5C861}"/>
              </a:ext>
            </a:extLst>
          </p:cNvPr>
          <p:cNvCxnSpPr>
            <a:cxnSpLocks/>
            <a:stCxn id="6" idx="3"/>
            <a:endCxn id="11" idx="1"/>
          </p:cNvCxnSpPr>
          <p:nvPr/>
        </p:nvCxnSpPr>
        <p:spPr>
          <a:xfrm>
            <a:off x="2175461" y="7276460"/>
            <a:ext cx="2901436" cy="667436"/>
          </a:xfrm>
          <a:prstGeom prst="bentConnector3">
            <a:avLst>
              <a:gd name="adj1" fmla="val 74804"/>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057" name="Ορθογώνιο 1056">
            <a:extLst>
              <a:ext uri="{FF2B5EF4-FFF2-40B4-BE49-F238E27FC236}">
                <a16:creationId xmlns:a16="http://schemas.microsoft.com/office/drawing/2014/main" id="{551DE855-400E-5CC7-92AC-ACBA0A6ECE11}"/>
              </a:ext>
            </a:extLst>
          </p:cNvPr>
          <p:cNvSpPr/>
          <p:nvPr/>
        </p:nvSpPr>
        <p:spPr>
          <a:xfrm>
            <a:off x="14935200" y="6585050"/>
            <a:ext cx="2110618"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GenDataset</a:t>
            </a:r>
            <a:r>
              <a:rPr lang="en-US" dirty="0">
                <a:solidFill>
                  <a:schemeClr val="tx1"/>
                </a:solidFill>
              </a:rPr>
              <a:t>(</a:t>
            </a:r>
            <a:r>
              <a:rPr lang="el-GR" dirty="0">
                <a:solidFill>
                  <a:schemeClr val="tx1"/>
                </a:solidFill>
              </a:rPr>
              <a:t>‘1’</a:t>
            </a:r>
            <a:r>
              <a:rPr lang="en-US" dirty="0">
                <a:solidFill>
                  <a:schemeClr val="tx1"/>
                </a:solidFill>
              </a:rPr>
              <a:t>, j, k)</a:t>
            </a:r>
            <a:endParaRPr lang="el-GR" dirty="0">
              <a:solidFill>
                <a:schemeClr val="tx1"/>
              </a:solidFill>
            </a:endParaRPr>
          </a:p>
        </p:txBody>
      </p:sp>
      <p:sp>
        <p:nvSpPr>
          <p:cNvPr id="1058" name="Ορθογώνιο 1057">
            <a:extLst>
              <a:ext uri="{FF2B5EF4-FFF2-40B4-BE49-F238E27FC236}">
                <a16:creationId xmlns:a16="http://schemas.microsoft.com/office/drawing/2014/main" id="{C5731D3F-5F03-C5E0-ED24-A3D84711A03B}"/>
              </a:ext>
            </a:extLst>
          </p:cNvPr>
          <p:cNvSpPr/>
          <p:nvPr/>
        </p:nvSpPr>
        <p:spPr>
          <a:xfrm>
            <a:off x="14935201" y="7195931"/>
            <a:ext cx="2110618"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a:t>
            </a:r>
            <a:r>
              <a:rPr lang="en-US" dirty="0">
                <a:solidFill>
                  <a:schemeClr val="tx1"/>
                </a:solidFill>
              </a:rPr>
              <a:t>None, 96</a:t>
            </a:r>
            <a:r>
              <a:rPr lang="el-GR" dirty="0">
                <a:solidFill>
                  <a:schemeClr val="tx1"/>
                </a:solidFill>
              </a:rPr>
              <a:t>)</a:t>
            </a:r>
          </a:p>
        </p:txBody>
      </p:sp>
      <p:cxnSp>
        <p:nvCxnSpPr>
          <p:cNvPr id="1071" name="Γραμμή σύνδεσης: Γωνιώδης 1070">
            <a:extLst>
              <a:ext uri="{FF2B5EF4-FFF2-40B4-BE49-F238E27FC236}">
                <a16:creationId xmlns:a16="http://schemas.microsoft.com/office/drawing/2014/main" id="{64F48E70-C3A5-71FB-4AF8-D4A773714CB9}"/>
              </a:ext>
            </a:extLst>
          </p:cNvPr>
          <p:cNvCxnSpPr>
            <a:cxnSpLocks/>
            <a:endCxn id="2115" idx="1"/>
          </p:cNvCxnSpPr>
          <p:nvPr/>
        </p:nvCxnSpPr>
        <p:spPr>
          <a:xfrm rot="16200000" flipH="1">
            <a:off x="4242520" y="5257824"/>
            <a:ext cx="910867" cy="709288"/>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75" name="Γραμμή σύνδεσης: Γωνιώδης 1074">
            <a:extLst>
              <a:ext uri="{FF2B5EF4-FFF2-40B4-BE49-F238E27FC236}">
                <a16:creationId xmlns:a16="http://schemas.microsoft.com/office/drawing/2014/main" id="{3E092A5E-54AA-1AFF-AE94-EEC1EF352B84}"/>
              </a:ext>
            </a:extLst>
          </p:cNvPr>
          <p:cNvCxnSpPr>
            <a:cxnSpLocks/>
            <a:endCxn id="11" idx="1"/>
          </p:cNvCxnSpPr>
          <p:nvPr/>
        </p:nvCxnSpPr>
        <p:spPr>
          <a:xfrm rot="5400000" flipH="1" flipV="1">
            <a:off x="3920649" y="8366556"/>
            <a:ext cx="1578908" cy="733588"/>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77" name="Ευθύγραμμο βέλος σύνδεσης 1076">
            <a:extLst>
              <a:ext uri="{FF2B5EF4-FFF2-40B4-BE49-F238E27FC236}">
                <a16:creationId xmlns:a16="http://schemas.microsoft.com/office/drawing/2014/main" id="{4943C043-FC8E-461B-D9CF-2F73AFB054A3}"/>
              </a:ext>
            </a:extLst>
          </p:cNvPr>
          <p:cNvCxnSpPr>
            <a:cxnSpLocks/>
          </p:cNvCxnSpPr>
          <p:nvPr/>
        </p:nvCxnSpPr>
        <p:spPr>
          <a:xfrm>
            <a:off x="8077200" y="4232716"/>
            <a:ext cx="1006641" cy="551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80" name="Ευθύγραμμο βέλος σύνδεσης 1079">
            <a:extLst>
              <a:ext uri="{FF2B5EF4-FFF2-40B4-BE49-F238E27FC236}">
                <a16:creationId xmlns:a16="http://schemas.microsoft.com/office/drawing/2014/main" id="{836882E4-7C69-A172-2214-14218E3B8D05}"/>
              </a:ext>
            </a:extLst>
          </p:cNvPr>
          <p:cNvCxnSpPr>
            <a:cxnSpLocks/>
            <a:endCxn id="1031" idx="1"/>
          </p:cNvCxnSpPr>
          <p:nvPr/>
        </p:nvCxnSpPr>
        <p:spPr>
          <a:xfrm flipV="1">
            <a:off x="7001088" y="5923500"/>
            <a:ext cx="1963334" cy="1287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86" name="Ευθύγραμμο βέλος σύνδεσης 1085">
            <a:extLst>
              <a:ext uri="{FF2B5EF4-FFF2-40B4-BE49-F238E27FC236}">
                <a16:creationId xmlns:a16="http://schemas.microsoft.com/office/drawing/2014/main" id="{8B5795A9-2118-BA38-40F8-3B63795FFEDD}"/>
              </a:ext>
            </a:extLst>
          </p:cNvPr>
          <p:cNvCxnSpPr>
            <a:cxnSpLocks/>
          </p:cNvCxnSpPr>
          <p:nvPr/>
        </p:nvCxnSpPr>
        <p:spPr>
          <a:xfrm>
            <a:off x="7043158" y="7943896"/>
            <a:ext cx="202514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53" name="Γραμμή σύνδεσης: Γωνιώδης 2052">
            <a:extLst>
              <a:ext uri="{FF2B5EF4-FFF2-40B4-BE49-F238E27FC236}">
                <a16:creationId xmlns:a16="http://schemas.microsoft.com/office/drawing/2014/main" id="{821382D8-6FC7-644E-8407-8803A85F4E82}"/>
              </a:ext>
            </a:extLst>
          </p:cNvPr>
          <p:cNvCxnSpPr>
            <a:cxnSpLocks/>
            <a:stCxn id="2090" idx="3"/>
            <a:endCxn id="1057" idx="1"/>
          </p:cNvCxnSpPr>
          <p:nvPr/>
        </p:nvCxnSpPr>
        <p:spPr>
          <a:xfrm>
            <a:off x="13492576" y="4225435"/>
            <a:ext cx="1442624" cy="2665056"/>
          </a:xfrm>
          <a:prstGeom prst="bentConnector3">
            <a:avLst>
              <a:gd name="adj1" fmla="val 50000"/>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56" name="Γραμμή σύνδεσης: Γωνιώδης 2055">
            <a:extLst>
              <a:ext uri="{FF2B5EF4-FFF2-40B4-BE49-F238E27FC236}">
                <a16:creationId xmlns:a16="http://schemas.microsoft.com/office/drawing/2014/main" id="{0FEF3166-0782-979A-A18B-30DDD9D19B98}"/>
              </a:ext>
            </a:extLst>
          </p:cNvPr>
          <p:cNvCxnSpPr>
            <a:cxnSpLocks/>
            <a:stCxn id="1031" idx="3"/>
            <a:endCxn id="1057" idx="1"/>
          </p:cNvCxnSpPr>
          <p:nvPr/>
        </p:nvCxnSpPr>
        <p:spPr>
          <a:xfrm>
            <a:off x="12496800" y="5923500"/>
            <a:ext cx="2438400" cy="966991"/>
          </a:xfrm>
          <a:prstGeom prst="bentConnector3">
            <a:avLst>
              <a:gd name="adj1" fmla="val 50000"/>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63" name="Γραμμή σύνδεσης: Γωνιώδης 2062">
            <a:extLst>
              <a:ext uri="{FF2B5EF4-FFF2-40B4-BE49-F238E27FC236}">
                <a16:creationId xmlns:a16="http://schemas.microsoft.com/office/drawing/2014/main" id="{FB2FB325-5620-7378-41CA-F859C3E06F48}"/>
              </a:ext>
            </a:extLst>
          </p:cNvPr>
          <p:cNvCxnSpPr>
            <a:cxnSpLocks/>
            <a:stCxn id="1032" idx="3"/>
            <a:endCxn id="1057" idx="1"/>
          </p:cNvCxnSpPr>
          <p:nvPr/>
        </p:nvCxnSpPr>
        <p:spPr>
          <a:xfrm flipV="1">
            <a:off x="12496799" y="6890491"/>
            <a:ext cx="2438401" cy="1181151"/>
          </a:xfrm>
          <a:prstGeom prst="bentConnector3">
            <a:avLst>
              <a:gd name="adj1" fmla="val 50000"/>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65" name="Γραμμή σύνδεσης: Γωνιώδης 2064">
            <a:extLst>
              <a:ext uri="{FF2B5EF4-FFF2-40B4-BE49-F238E27FC236}">
                <a16:creationId xmlns:a16="http://schemas.microsoft.com/office/drawing/2014/main" id="{15F9283B-A7B0-88A1-EAF7-857A1AB2FEE5}"/>
              </a:ext>
            </a:extLst>
          </p:cNvPr>
          <p:cNvCxnSpPr>
            <a:cxnSpLocks/>
            <a:stCxn id="2091" idx="3"/>
            <a:endCxn id="1057" idx="1"/>
          </p:cNvCxnSpPr>
          <p:nvPr/>
        </p:nvCxnSpPr>
        <p:spPr>
          <a:xfrm flipV="1">
            <a:off x="13503533" y="6890491"/>
            <a:ext cx="1431667" cy="2523809"/>
          </a:xfrm>
          <a:prstGeom prst="bentConnector3">
            <a:avLst>
              <a:gd name="adj1" fmla="val 50000"/>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2090" name="Picture 2">
            <a:extLst>
              <a:ext uri="{FF2B5EF4-FFF2-40B4-BE49-F238E27FC236}">
                <a16:creationId xmlns:a16="http://schemas.microsoft.com/office/drawing/2014/main" id="{C7B26DD0-E7A5-E6AC-277B-DA35C30BBC2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69312" y="3311035"/>
            <a:ext cx="442326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91" name="Picture 4">
            <a:extLst>
              <a:ext uri="{FF2B5EF4-FFF2-40B4-BE49-F238E27FC236}">
                <a16:creationId xmlns:a16="http://schemas.microsoft.com/office/drawing/2014/main" id="{E6DC1323-4966-6AF2-EE66-343D47520D7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83841" y="8960700"/>
            <a:ext cx="4419692" cy="907200"/>
          </a:xfrm>
          <a:prstGeom prst="rect">
            <a:avLst/>
          </a:prstGeom>
          <a:noFill/>
          <a:extLst>
            <a:ext uri="{909E8E84-426E-40DD-AFC4-6F175D3DCCD1}">
              <a14:hiddenFill xmlns:a14="http://schemas.microsoft.com/office/drawing/2010/main">
                <a:solidFill>
                  <a:srgbClr val="FFFFFF"/>
                </a:solidFill>
              </a14:hiddenFill>
            </a:ext>
          </a:extLst>
        </p:spPr>
      </p:pic>
      <p:pic>
        <p:nvPicPr>
          <p:cNvPr id="2092" name="Picture 6">
            <a:extLst>
              <a:ext uri="{FF2B5EF4-FFF2-40B4-BE49-F238E27FC236}">
                <a16:creationId xmlns:a16="http://schemas.microsoft.com/office/drawing/2014/main" id="{A7B42424-39F8-54C3-D6CE-52EEA171D74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32466" y="3328235"/>
            <a:ext cx="442326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93" name="Picture 8">
            <a:extLst>
              <a:ext uri="{FF2B5EF4-FFF2-40B4-BE49-F238E27FC236}">
                <a16:creationId xmlns:a16="http://schemas.microsoft.com/office/drawing/2014/main" id="{42EB26EF-EF29-042C-5509-A1020F6F4F3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36038" y="8959478"/>
            <a:ext cx="4419692" cy="907200"/>
          </a:xfrm>
          <a:prstGeom prst="rect">
            <a:avLst/>
          </a:prstGeom>
          <a:noFill/>
          <a:extLst>
            <a:ext uri="{909E8E84-426E-40DD-AFC4-6F175D3DCCD1}">
              <a14:hiddenFill xmlns:a14="http://schemas.microsoft.com/office/drawing/2010/main">
                <a:solidFill>
                  <a:srgbClr val="FFFFFF"/>
                </a:solidFill>
              </a14:hiddenFill>
            </a:ext>
          </a:extLst>
        </p:spPr>
      </p:pic>
      <p:pic>
        <p:nvPicPr>
          <p:cNvPr id="2115" name="Εικόνα 2114">
            <a:extLst>
              <a:ext uri="{FF2B5EF4-FFF2-40B4-BE49-F238E27FC236}">
                <a16:creationId xmlns:a16="http://schemas.microsoft.com/office/drawing/2014/main" id="{C72508D8-999D-AFE5-2F52-6AC7F3A46E72}"/>
              </a:ext>
            </a:extLst>
          </p:cNvPr>
          <p:cNvPicPr>
            <a:picLocks noChangeAspect="1"/>
          </p:cNvPicPr>
          <p:nvPr/>
        </p:nvPicPr>
        <p:blipFill>
          <a:blip r:embed="rId9"/>
          <a:stretch>
            <a:fillRect/>
          </a:stretch>
        </p:blipFill>
        <p:spPr>
          <a:xfrm>
            <a:off x="5052597" y="5301102"/>
            <a:ext cx="2006825" cy="1533600"/>
          </a:xfrm>
          <a:prstGeom prst="rect">
            <a:avLst/>
          </a:prstGeom>
        </p:spPr>
      </p:pic>
      <p:sp>
        <p:nvSpPr>
          <p:cNvPr id="2155" name="TextBox 2154">
            <a:extLst>
              <a:ext uri="{FF2B5EF4-FFF2-40B4-BE49-F238E27FC236}">
                <a16:creationId xmlns:a16="http://schemas.microsoft.com/office/drawing/2014/main" id="{71A079E2-9A89-CF78-A85D-D45A87B46204}"/>
              </a:ext>
            </a:extLst>
          </p:cNvPr>
          <p:cNvSpPr txBox="1"/>
          <p:nvPr/>
        </p:nvSpPr>
        <p:spPr>
          <a:xfrm>
            <a:off x="3325308" y="1347115"/>
            <a:ext cx="5315620" cy="1477328"/>
          </a:xfrm>
          <a:prstGeom prst="rect">
            <a:avLst/>
          </a:prstGeom>
          <a:noFill/>
        </p:spPr>
        <p:txBody>
          <a:bodyPr wrap="square" rtlCol="0">
            <a:spAutoFit/>
          </a:bodyPr>
          <a:lstStyle/>
          <a:p>
            <a:pPr marL="285750" indent="-285750">
              <a:buFont typeface="Arial" panose="020B0604020202020204" pitchFamily="34" charset="0"/>
              <a:buChar char="•"/>
            </a:pPr>
            <a:r>
              <a:rPr lang="el-GR" dirty="0"/>
              <a:t>Χωρισμός σε εργάσιμες και μη εργάσιμες ημέρες</a:t>
            </a:r>
          </a:p>
          <a:p>
            <a:pPr marL="285750" indent="-285750">
              <a:buFont typeface="Arial" panose="020B0604020202020204" pitchFamily="34" charset="0"/>
              <a:buChar char="•"/>
            </a:pPr>
            <a:r>
              <a:rPr lang="en-US" dirty="0"/>
              <a:t>GMM </a:t>
            </a:r>
            <a:r>
              <a:rPr lang="el-GR" dirty="0"/>
              <a:t>ομαδοποίηση με 5 ομάδες για εργάσιμες και 3 για μη εργάσιμες ημέρες</a:t>
            </a:r>
          </a:p>
          <a:p>
            <a:pPr marL="285750" indent="-285750">
              <a:buFont typeface="Arial" panose="020B0604020202020204" pitchFamily="34" charset="0"/>
              <a:buChar char="•"/>
            </a:pPr>
            <a:r>
              <a:rPr lang="el-GR" dirty="0"/>
              <a:t>Δημιουργία πίνακα μετάβασης/</a:t>
            </a:r>
            <a:r>
              <a:rPr lang="en-US" dirty="0"/>
              <a:t>Markov chains</a:t>
            </a:r>
            <a:r>
              <a:rPr lang="el-GR" dirty="0"/>
              <a:t> από</a:t>
            </a:r>
            <a:r>
              <a:rPr lang="en-US" dirty="0"/>
              <a:t> </a:t>
            </a:r>
            <a:r>
              <a:rPr lang="el-GR" dirty="0"/>
              <a:t>συνδυασμό αρχικών δεδομένων και ομαδοποίησης</a:t>
            </a:r>
          </a:p>
        </p:txBody>
      </p:sp>
      <p:sp>
        <p:nvSpPr>
          <p:cNvPr id="2156" name="TextBox 2155">
            <a:extLst>
              <a:ext uri="{FF2B5EF4-FFF2-40B4-BE49-F238E27FC236}">
                <a16:creationId xmlns:a16="http://schemas.microsoft.com/office/drawing/2014/main" id="{70C2D6E3-4504-9A08-0EB1-36A9107EFBE7}"/>
              </a:ext>
            </a:extLst>
          </p:cNvPr>
          <p:cNvSpPr txBox="1"/>
          <p:nvPr/>
        </p:nvSpPr>
        <p:spPr>
          <a:xfrm>
            <a:off x="8899359" y="1329977"/>
            <a:ext cx="4724401" cy="1477328"/>
          </a:xfrm>
          <a:prstGeom prst="rect">
            <a:avLst/>
          </a:prstGeom>
          <a:noFill/>
        </p:spPr>
        <p:txBody>
          <a:bodyPr wrap="square" rtlCol="0">
            <a:spAutoFit/>
          </a:bodyPr>
          <a:lstStyle/>
          <a:p>
            <a:pPr marL="285750" indent="-285750">
              <a:buFont typeface="Arial" panose="020B0604020202020204" pitchFamily="34" charset="0"/>
              <a:buChar char="•"/>
            </a:pPr>
            <a:r>
              <a:rPr lang="el-GR" dirty="0"/>
              <a:t>Δειγματοληψία για δημιουργία βιβλιοθήκης με 50 δείγματα για κάθε ομάδα και για εργάσιμες και μη εργάσιμες ημέρες</a:t>
            </a:r>
          </a:p>
          <a:p>
            <a:pPr marL="285750" indent="-285750">
              <a:buFont typeface="Arial" panose="020B0604020202020204" pitchFamily="34" charset="0"/>
              <a:buChar char="•"/>
            </a:pPr>
            <a:r>
              <a:rPr lang="el-GR" dirty="0"/>
              <a:t>Δημιουργία ακολουθίας με βάση πίνακα μετάβασης ή </a:t>
            </a:r>
            <a:r>
              <a:rPr lang="en-US" dirty="0"/>
              <a:t>Markov chains</a:t>
            </a:r>
            <a:r>
              <a:rPr lang="el-GR" dirty="0"/>
              <a:t> </a:t>
            </a:r>
          </a:p>
        </p:txBody>
      </p:sp>
      <p:sp>
        <p:nvSpPr>
          <p:cNvPr id="2157" name="TextBox 2156">
            <a:extLst>
              <a:ext uri="{FF2B5EF4-FFF2-40B4-BE49-F238E27FC236}">
                <a16:creationId xmlns:a16="http://schemas.microsoft.com/office/drawing/2014/main" id="{37A4D6B1-3831-A897-971B-E132167D5166}"/>
              </a:ext>
            </a:extLst>
          </p:cNvPr>
          <p:cNvSpPr txBox="1"/>
          <p:nvPr/>
        </p:nvSpPr>
        <p:spPr>
          <a:xfrm>
            <a:off x="14533480" y="1464764"/>
            <a:ext cx="3281280" cy="1200329"/>
          </a:xfrm>
          <a:prstGeom prst="rect">
            <a:avLst/>
          </a:prstGeom>
          <a:noFill/>
        </p:spPr>
        <p:txBody>
          <a:bodyPr wrap="square" rtlCol="0">
            <a:spAutoFit/>
          </a:bodyPr>
          <a:lstStyle/>
          <a:p>
            <a:pPr marL="283464" indent="-283464" algn="l" rtl="0" eaLnBrk="1" latinLnBrk="0" hangingPunct="1">
              <a:spcBef>
                <a:spcPts val="0"/>
              </a:spcBef>
              <a:spcAft>
                <a:spcPts val="0"/>
              </a:spcAft>
              <a:buClrTx/>
              <a:buSzPts val="1800"/>
              <a:buFont typeface="Arial" panose="020B0604020202020204" pitchFamily="34" charset="0"/>
              <a:buChar char="•"/>
            </a:pPr>
            <a:r>
              <a:rPr lang="el-GR" sz="1800" kern="1200" dirty="0">
                <a:solidFill>
                  <a:srgbClr val="000000"/>
                </a:solidFill>
                <a:effectLst/>
                <a:latin typeface="Calibri" panose="020F0502020204030204" pitchFamily="34" charset="0"/>
                <a:ea typeface="+mn-ea"/>
                <a:cs typeface="+mn-cs"/>
              </a:rPr>
              <a:t>Επιλογή δειγμάτων από τη βιβλιοθήκη βάση των ακολουθιών που παρήχθησαν</a:t>
            </a:r>
            <a:endParaRPr lang="el-GR" dirty="0">
              <a:effectLst/>
            </a:endParaRPr>
          </a:p>
          <a:p>
            <a:pPr marL="285750" indent="-285750">
              <a:buFont typeface="Arial" panose="020B0604020202020204" pitchFamily="34" charset="0"/>
              <a:buChar char="•"/>
            </a:pPr>
            <a:endParaRPr lang="el-GR" dirty="0"/>
          </a:p>
        </p:txBody>
      </p:sp>
    </p:spTree>
    <p:extLst>
      <p:ext uri="{BB962C8B-B14F-4D97-AF65-F5344CB8AC3E}">
        <p14:creationId xmlns:p14="http://schemas.microsoft.com/office/powerpoint/2010/main" val="1286894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87"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txBody>
          <a:bodyPr/>
          <a:lstStyle/>
          <a:p>
            <a:pPr algn="l">
              <a:lnSpc>
                <a:spcPct val="107000"/>
              </a:lnSpc>
              <a:spcAft>
                <a:spcPts val="800"/>
              </a:spcAft>
            </a:pP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Ορθογώνιο 4">
            <a:extLst>
              <a:ext uri="{FF2B5EF4-FFF2-40B4-BE49-F238E27FC236}">
                <a16:creationId xmlns:a16="http://schemas.microsoft.com/office/drawing/2014/main" id="{7A72ECAC-37E5-E995-7901-C970D63AC098}"/>
              </a:ext>
            </a:extLst>
          </p:cNvPr>
          <p:cNvSpPr/>
          <p:nvPr/>
        </p:nvSpPr>
        <p:spPr>
          <a:xfrm>
            <a:off x="770694" y="2473938"/>
            <a:ext cx="1870661"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Dataset(a, b, c)</a:t>
            </a:r>
            <a:endParaRPr lang="el-GR" dirty="0">
              <a:solidFill>
                <a:schemeClr val="tx1"/>
              </a:solidFill>
            </a:endParaRPr>
          </a:p>
        </p:txBody>
      </p:sp>
      <p:sp>
        <p:nvSpPr>
          <p:cNvPr id="6" name="Ορθογώνιο 5">
            <a:extLst>
              <a:ext uri="{FF2B5EF4-FFF2-40B4-BE49-F238E27FC236}">
                <a16:creationId xmlns:a16="http://schemas.microsoft.com/office/drawing/2014/main" id="{D5CDF4C2-2809-37AC-FB20-E80B3CDDEEC9}"/>
              </a:ext>
            </a:extLst>
          </p:cNvPr>
          <p:cNvSpPr/>
          <p:nvPr/>
        </p:nvSpPr>
        <p:spPr>
          <a:xfrm>
            <a:off x="770694" y="3084820"/>
            <a:ext cx="1870660" cy="61088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a:t>
            </a:r>
            <a:r>
              <a:rPr lang="en-US" dirty="0">
                <a:solidFill>
                  <a:schemeClr val="tx1"/>
                </a:solidFill>
              </a:rPr>
              <a:t>None, 96</a:t>
            </a:r>
            <a:r>
              <a:rPr lang="el-GR" dirty="0">
                <a:solidFill>
                  <a:schemeClr val="tx1"/>
                </a:solidFill>
              </a:rPr>
              <a:t>)</a:t>
            </a:r>
          </a:p>
        </p:txBody>
      </p:sp>
      <p:sp>
        <p:nvSpPr>
          <p:cNvPr id="1046" name="Ορθογώνιο 1045">
            <a:extLst>
              <a:ext uri="{FF2B5EF4-FFF2-40B4-BE49-F238E27FC236}">
                <a16:creationId xmlns:a16="http://schemas.microsoft.com/office/drawing/2014/main" id="{831B6D8F-0D31-E76D-2660-DA6AF7E083C4}"/>
              </a:ext>
            </a:extLst>
          </p:cNvPr>
          <p:cNvSpPr/>
          <p:nvPr/>
        </p:nvSpPr>
        <p:spPr>
          <a:xfrm>
            <a:off x="152399" y="1283337"/>
            <a:ext cx="17830801" cy="8813163"/>
          </a:xfrm>
          <a:prstGeom prst="rect">
            <a:avLst/>
          </a:prstGeom>
          <a:noFill/>
          <a:ln w="34925" cmpd="dbl">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59" name="Ορθογώνιο 1058">
            <a:extLst>
              <a:ext uri="{FF2B5EF4-FFF2-40B4-BE49-F238E27FC236}">
                <a16:creationId xmlns:a16="http://schemas.microsoft.com/office/drawing/2014/main" id="{2A4E63C0-ED8B-D7BA-8993-E5EF22DDBEB1}"/>
              </a:ext>
            </a:extLst>
          </p:cNvPr>
          <p:cNvSpPr/>
          <p:nvPr/>
        </p:nvSpPr>
        <p:spPr>
          <a:xfrm>
            <a:off x="3116774" y="1534608"/>
            <a:ext cx="2885977" cy="440589"/>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rgbClr val="3C4043"/>
                </a:solidFill>
                <a:latin typeface="+mj-lt"/>
              </a:rPr>
              <a:t>Τερματισμός όταν επιλεγούν και τα 72 </a:t>
            </a:r>
            <a:r>
              <a:rPr lang="en-US" dirty="0">
                <a:solidFill>
                  <a:srgbClr val="3C4043"/>
                </a:solidFill>
                <a:latin typeface="+mj-lt"/>
              </a:rPr>
              <a:t>datasets</a:t>
            </a:r>
            <a:endParaRPr lang="el-GR" dirty="0">
              <a:latin typeface="+mj-lt"/>
            </a:endParaRPr>
          </a:p>
        </p:txBody>
      </p:sp>
      <p:sp>
        <p:nvSpPr>
          <p:cNvPr id="1060" name="TextBox 18">
            <a:extLst>
              <a:ext uri="{FF2B5EF4-FFF2-40B4-BE49-F238E27FC236}">
                <a16:creationId xmlns:a16="http://schemas.microsoft.com/office/drawing/2014/main" id="{4B6372DC-54F9-06E3-0FCB-F13D128EC78C}"/>
              </a:ext>
            </a:extLst>
          </p:cNvPr>
          <p:cNvSpPr txBox="1"/>
          <p:nvPr/>
        </p:nvSpPr>
        <p:spPr>
          <a:xfrm>
            <a:off x="-14287" y="266941"/>
            <a:ext cx="18288000" cy="692497"/>
          </a:xfrm>
          <a:prstGeom prst="rect">
            <a:avLst/>
          </a:prstGeom>
        </p:spPr>
        <p:txBody>
          <a:bodyPr wrap="square" lIns="0" tIns="0" rIns="0" bIns="0" rtlCol="0" anchor="t">
            <a:spAutoFit/>
          </a:bodyPr>
          <a:lstStyle/>
          <a:p>
            <a:pPr algn="ctr"/>
            <a:r>
              <a:rPr lang="el-GR" sz="4500" dirty="0">
                <a:solidFill>
                  <a:srgbClr val="000000"/>
                </a:solidFill>
                <a:latin typeface="Comic Sans MS" panose="030F0702030302020204" pitchFamily="66" charset="0"/>
              </a:rPr>
              <a:t>Δεύτερος τρόπος επαύξησης δεδομένων </a:t>
            </a:r>
            <a:r>
              <a:rPr lang="en-US" sz="4500" dirty="0">
                <a:solidFill>
                  <a:srgbClr val="000000"/>
                </a:solidFill>
                <a:latin typeface="Comic Sans MS" panose="030F0702030302020204" pitchFamily="66" charset="0"/>
              </a:rPr>
              <a:t>(</a:t>
            </a:r>
            <a:r>
              <a:rPr lang="el-GR" sz="4500" dirty="0">
                <a:solidFill>
                  <a:srgbClr val="000000"/>
                </a:solidFill>
                <a:latin typeface="Comic Sans MS" panose="030F0702030302020204" pitchFamily="66" charset="0"/>
              </a:rPr>
              <a:t>τύπου</a:t>
            </a:r>
            <a:r>
              <a:rPr lang="en-US" sz="4500" dirty="0">
                <a:solidFill>
                  <a:srgbClr val="000000"/>
                </a:solidFill>
                <a:latin typeface="Comic Sans MS" panose="030F0702030302020204" pitchFamily="66" charset="0"/>
              </a:rPr>
              <a:t> </a:t>
            </a:r>
            <a:r>
              <a:rPr lang="el-GR" sz="4500" dirty="0">
                <a:solidFill>
                  <a:srgbClr val="000000"/>
                </a:solidFill>
                <a:latin typeface="Comic Sans MS" panose="030F0702030302020204" pitchFamily="66" charset="0"/>
              </a:rPr>
              <a:t>Β</a:t>
            </a:r>
            <a:r>
              <a:rPr lang="en-US" sz="4500" dirty="0">
                <a:solidFill>
                  <a:srgbClr val="000000"/>
                </a:solidFill>
                <a:latin typeface="Comic Sans MS" panose="030F0702030302020204" pitchFamily="66" charset="0"/>
              </a:rPr>
              <a:t>)</a:t>
            </a:r>
            <a:endParaRPr lang="el-GR" sz="4500" dirty="0">
              <a:solidFill>
                <a:srgbClr val="000000"/>
              </a:solidFill>
              <a:latin typeface="Comic Sans MS" panose="030F0702030302020204" pitchFamily="66" charset="0"/>
            </a:endParaRPr>
          </a:p>
        </p:txBody>
      </p:sp>
      <p:pic>
        <p:nvPicPr>
          <p:cNvPr id="4098" name="Picture 2">
            <a:extLst>
              <a:ext uri="{FF2B5EF4-FFF2-40B4-BE49-F238E27FC236}">
                <a16:creationId xmlns:a16="http://schemas.microsoft.com/office/drawing/2014/main" id="{4B80BE8E-88F1-6436-75F9-7590AB1B02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3275" y="2458693"/>
            <a:ext cx="5876925" cy="1237008"/>
          </a:xfrm>
          <a:prstGeom prst="rect">
            <a:avLst/>
          </a:prstGeom>
          <a:noFill/>
          <a:extLst>
            <a:ext uri="{909E8E84-426E-40DD-AFC4-6F175D3DCCD1}">
              <a14:hiddenFill xmlns:a14="http://schemas.microsoft.com/office/drawing/2010/main">
                <a:solidFill>
                  <a:srgbClr val="FFFFFF"/>
                </a:solidFill>
              </a14:hiddenFill>
            </a:ext>
          </a:extLst>
        </p:spPr>
      </p:pic>
      <p:pic>
        <p:nvPicPr>
          <p:cNvPr id="12" name="Εικόνα 11">
            <a:extLst>
              <a:ext uri="{FF2B5EF4-FFF2-40B4-BE49-F238E27FC236}">
                <a16:creationId xmlns:a16="http://schemas.microsoft.com/office/drawing/2014/main" id="{58E19D4A-3881-6A22-C630-323D757944F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506200" y="5513614"/>
            <a:ext cx="5618238" cy="4354286"/>
          </a:xfrm>
          <a:prstGeom prst="rect">
            <a:avLst/>
          </a:prstGeom>
          <a:noFill/>
          <a:ln>
            <a:noFill/>
          </a:ln>
        </p:spPr>
      </p:pic>
      <p:pic>
        <p:nvPicPr>
          <p:cNvPr id="4112" name="Picture 16">
            <a:extLst>
              <a:ext uri="{FF2B5EF4-FFF2-40B4-BE49-F238E27FC236}">
                <a16:creationId xmlns:a16="http://schemas.microsoft.com/office/drawing/2014/main" id="{10A5AE98-F88F-E7AE-DE34-FD91841F14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2559" y="8420100"/>
            <a:ext cx="5876925" cy="1372090"/>
          </a:xfrm>
          <a:prstGeom prst="rect">
            <a:avLst/>
          </a:prstGeom>
          <a:noFill/>
          <a:extLst>
            <a:ext uri="{909E8E84-426E-40DD-AFC4-6F175D3DCCD1}">
              <a14:hiddenFill xmlns:a14="http://schemas.microsoft.com/office/drawing/2010/main">
                <a:solidFill>
                  <a:srgbClr val="FFFFFF"/>
                </a:solidFill>
              </a14:hiddenFill>
            </a:ext>
          </a:extLst>
        </p:spPr>
      </p:pic>
      <p:sp>
        <p:nvSpPr>
          <p:cNvPr id="15" name="Αριστερό άγκιστρο 14">
            <a:extLst>
              <a:ext uri="{FF2B5EF4-FFF2-40B4-BE49-F238E27FC236}">
                <a16:creationId xmlns:a16="http://schemas.microsoft.com/office/drawing/2014/main" id="{83B8C603-AF22-BF79-6E15-534A8A98267F}"/>
              </a:ext>
            </a:extLst>
          </p:cNvPr>
          <p:cNvSpPr/>
          <p:nvPr/>
        </p:nvSpPr>
        <p:spPr>
          <a:xfrm rot="5400000">
            <a:off x="6048069" y="1819214"/>
            <a:ext cx="240833" cy="610342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16" name="Ορθογώνιο 15">
            <a:extLst>
              <a:ext uri="{FF2B5EF4-FFF2-40B4-BE49-F238E27FC236}">
                <a16:creationId xmlns:a16="http://schemas.microsoft.com/office/drawing/2014/main" id="{9C2DC17C-15A8-23CA-B9E2-595ED8270647}"/>
              </a:ext>
            </a:extLst>
          </p:cNvPr>
          <p:cNvSpPr/>
          <p:nvPr/>
        </p:nvSpPr>
        <p:spPr>
          <a:xfrm>
            <a:off x="13024872" y="2932419"/>
            <a:ext cx="2071195"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GenDataset</a:t>
            </a:r>
            <a:r>
              <a:rPr lang="en-US" dirty="0">
                <a:solidFill>
                  <a:schemeClr val="tx1"/>
                </a:solidFill>
              </a:rPr>
              <a:t>(a, b, c)</a:t>
            </a:r>
            <a:endParaRPr lang="el-GR" dirty="0">
              <a:solidFill>
                <a:schemeClr val="tx1"/>
              </a:solidFill>
            </a:endParaRPr>
          </a:p>
        </p:txBody>
      </p:sp>
      <p:sp>
        <p:nvSpPr>
          <p:cNvPr id="17" name="Ορθογώνιο 16">
            <a:extLst>
              <a:ext uri="{FF2B5EF4-FFF2-40B4-BE49-F238E27FC236}">
                <a16:creationId xmlns:a16="http://schemas.microsoft.com/office/drawing/2014/main" id="{F39E3D05-8142-BACD-1CC8-5199B94A3689}"/>
              </a:ext>
            </a:extLst>
          </p:cNvPr>
          <p:cNvSpPr/>
          <p:nvPr/>
        </p:nvSpPr>
        <p:spPr>
          <a:xfrm>
            <a:off x="15087600" y="2932419"/>
            <a:ext cx="1295400"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a:t>
            </a:r>
            <a:r>
              <a:rPr lang="en-US" dirty="0">
                <a:solidFill>
                  <a:schemeClr val="tx1"/>
                </a:solidFill>
              </a:rPr>
              <a:t>None, 96</a:t>
            </a:r>
            <a:r>
              <a:rPr lang="el-GR" dirty="0">
                <a:solidFill>
                  <a:schemeClr val="tx1"/>
                </a:solidFill>
              </a:rPr>
              <a:t>)</a:t>
            </a:r>
          </a:p>
        </p:txBody>
      </p:sp>
      <p:cxnSp>
        <p:nvCxnSpPr>
          <p:cNvPr id="18" name="Ευθεία γραμμή σύνδεσης 17">
            <a:extLst>
              <a:ext uri="{FF2B5EF4-FFF2-40B4-BE49-F238E27FC236}">
                <a16:creationId xmlns:a16="http://schemas.microsoft.com/office/drawing/2014/main" id="{AEC5240F-16BF-0D19-4062-6D2788BF6871}"/>
              </a:ext>
            </a:extLst>
          </p:cNvPr>
          <p:cNvCxnSpPr>
            <a:cxnSpLocks/>
          </p:cNvCxnSpPr>
          <p:nvPr/>
        </p:nvCxnSpPr>
        <p:spPr>
          <a:xfrm>
            <a:off x="142775" y="4305300"/>
            <a:ext cx="17840425" cy="0"/>
          </a:xfrm>
          <a:prstGeom prst="line">
            <a:avLst/>
          </a:prstGeom>
          <a:ln w="158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Ευθεία γραμμή σύνδεσης 18">
            <a:extLst>
              <a:ext uri="{FF2B5EF4-FFF2-40B4-BE49-F238E27FC236}">
                <a16:creationId xmlns:a16="http://schemas.microsoft.com/office/drawing/2014/main" id="{F630FA2F-A324-9F06-4A28-8AF1CA1AAB17}"/>
              </a:ext>
            </a:extLst>
          </p:cNvPr>
          <p:cNvCxnSpPr>
            <a:cxnSpLocks/>
          </p:cNvCxnSpPr>
          <p:nvPr/>
        </p:nvCxnSpPr>
        <p:spPr>
          <a:xfrm>
            <a:off x="10287000" y="1280944"/>
            <a:ext cx="0" cy="8815556"/>
          </a:xfrm>
          <a:prstGeom prst="line">
            <a:avLst/>
          </a:prstGeom>
          <a:ln w="158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Αριστερό άγκιστρο 23">
            <a:extLst>
              <a:ext uri="{FF2B5EF4-FFF2-40B4-BE49-F238E27FC236}">
                <a16:creationId xmlns:a16="http://schemas.microsoft.com/office/drawing/2014/main" id="{C1E6904F-3048-C94F-BAD1-BF5A4ED555A4}"/>
              </a:ext>
            </a:extLst>
          </p:cNvPr>
          <p:cNvSpPr/>
          <p:nvPr/>
        </p:nvSpPr>
        <p:spPr>
          <a:xfrm rot="16200000">
            <a:off x="4896661" y="-323043"/>
            <a:ext cx="188884" cy="8458199"/>
          </a:xfrm>
          <a:prstGeom prst="leftBrace">
            <a:avLst>
              <a:gd name="adj1" fmla="val 8333"/>
              <a:gd name="adj2" fmla="val 49922"/>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pic>
        <p:nvPicPr>
          <p:cNvPr id="4114" name="Picture 18">
            <a:extLst>
              <a:ext uri="{FF2B5EF4-FFF2-40B4-BE49-F238E27FC236}">
                <a16:creationId xmlns:a16="http://schemas.microsoft.com/office/drawing/2014/main" id="{5EA28FAF-B19B-D546-E07E-6F42583FA728}"/>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60684" y="4951905"/>
            <a:ext cx="58788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a:extLst>
              <a:ext uri="{FF2B5EF4-FFF2-40B4-BE49-F238E27FC236}">
                <a16:creationId xmlns:a16="http://schemas.microsoft.com/office/drawing/2014/main" id="{FC23F35A-CBD3-01EC-D5B8-B1E2F0CE062B}"/>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0684" y="6686002"/>
            <a:ext cx="58788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727E4B3-BF8B-1901-B105-B841A2CD8857}"/>
              </a:ext>
            </a:extLst>
          </p:cNvPr>
          <p:cNvSpPr txBox="1"/>
          <p:nvPr/>
        </p:nvSpPr>
        <p:spPr>
          <a:xfrm>
            <a:off x="6118187" y="6243143"/>
            <a:ext cx="304799" cy="523220"/>
          </a:xfrm>
          <a:prstGeom prst="rect">
            <a:avLst/>
          </a:prstGeom>
          <a:noFill/>
        </p:spPr>
        <p:txBody>
          <a:bodyPr wrap="square" rtlCol="0">
            <a:spAutoFit/>
          </a:bodyPr>
          <a:lstStyle/>
          <a:p>
            <a:r>
              <a:rPr lang="el-GR" sz="2800" dirty="0"/>
              <a:t>+</a:t>
            </a:r>
          </a:p>
        </p:txBody>
      </p:sp>
      <p:sp>
        <p:nvSpPr>
          <p:cNvPr id="26" name="TextBox 25">
            <a:extLst>
              <a:ext uri="{FF2B5EF4-FFF2-40B4-BE49-F238E27FC236}">
                <a16:creationId xmlns:a16="http://schemas.microsoft.com/office/drawing/2014/main" id="{353AC2DA-BEB5-0AEF-ABF2-C8730E0FF92F}"/>
              </a:ext>
            </a:extLst>
          </p:cNvPr>
          <p:cNvSpPr txBox="1"/>
          <p:nvPr/>
        </p:nvSpPr>
        <p:spPr>
          <a:xfrm>
            <a:off x="6118186" y="7973080"/>
            <a:ext cx="304799" cy="523220"/>
          </a:xfrm>
          <a:prstGeom prst="rect">
            <a:avLst/>
          </a:prstGeom>
          <a:noFill/>
        </p:spPr>
        <p:txBody>
          <a:bodyPr wrap="square" rtlCol="0">
            <a:spAutoFit/>
          </a:bodyPr>
          <a:lstStyle/>
          <a:p>
            <a:r>
              <a:rPr lang="el-GR" sz="2800" dirty="0"/>
              <a:t>+</a:t>
            </a:r>
          </a:p>
        </p:txBody>
      </p:sp>
      <p:cxnSp>
        <p:nvCxnSpPr>
          <p:cNvPr id="37" name="Γραμμή σύνδεσης: Γωνιώδης 36">
            <a:extLst>
              <a:ext uri="{FF2B5EF4-FFF2-40B4-BE49-F238E27FC236}">
                <a16:creationId xmlns:a16="http://schemas.microsoft.com/office/drawing/2014/main" id="{01128542-22C6-D898-B40A-7853D2AC5A4B}"/>
              </a:ext>
            </a:extLst>
          </p:cNvPr>
          <p:cNvCxnSpPr>
            <a:cxnSpLocks/>
            <a:stCxn id="4114" idx="3"/>
            <a:endCxn id="40" idx="2"/>
          </p:cNvCxnSpPr>
          <p:nvPr/>
        </p:nvCxnSpPr>
        <p:spPr>
          <a:xfrm flipV="1">
            <a:off x="9139484" y="3765194"/>
            <a:ext cx="1452316" cy="1872511"/>
          </a:xfrm>
          <a:prstGeom prst="bentConnector3">
            <a:avLst>
              <a:gd name="adj1" fmla="val 50000"/>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0" name="Οβάλ 39">
            <a:extLst>
              <a:ext uri="{FF2B5EF4-FFF2-40B4-BE49-F238E27FC236}">
                <a16:creationId xmlns:a16="http://schemas.microsoft.com/office/drawing/2014/main" id="{4E0D70A7-8D64-3339-ED83-4847641EFD0A}"/>
              </a:ext>
            </a:extLst>
          </p:cNvPr>
          <p:cNvSpPr/>
          <p:nvPr/>
        </p:nvSpPr>
        <p:spPr>
          <a:xfrm>
            <a:off x="10591800" y="3543300"/>
            <a:ext cx="457195" cy="44378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3600" dirty="0">
                <a:solidFill>
                  <a:schemeClr val="tx1"/>
                </a:solidFill>
              </a:rPr>
              <a:t>+</a:t>
            </a:r>
            <a:endParaRPr lang="el-GR" dirty="0">
              <a:solidFill>
                <a:schemeClr val="tx1"/>
              </a:solidFill>
            </a:endParaRPr>
          </a:p>
        </p:txBody>
      </p:sp>
      <p:cxnSp>
        <p:nvCxnSpPr>
          <p:cNvPr id="43" name="Γραμμή σύνδεσης: Γωνιώδης 42">
            <a:extLst>
              <a:ext uri="{FF2B5EF4-FFF2-40B4-BE49-F238E27FC236}">
                <a16:creationId xmlns:a16="http://schemas.microsoft.com/office/drawing/2014/main" id="{D6B8A492-C675-45C9-EE4E-ADB8FDA6A65F}"/>
              </a:ext>
            </a:extLst>
          </p:cNvPr>
          <p:cNvCxnSpPr>
            <a:cxnSpLocks/>
            <a:stCxn id="4116" idx="3"/>
            <a:endCxn id="40" idx="4"/>
          </p:cNvCxnSpPr>
          <p:nvPr/>
        </p:nvCxnSpPr>
        <p:spPr>
          <a:xfrm flipV="1">
            <a:off x="9139484" y="3987087"/>
            <a:ext cx="1680914" cy="3384715"/>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8" name="Γραμμή σύνδεσης: Γωνιώδης 47">
            <a:extLst>
              <a:ext uri="{FF2B5EF4-FFF2-40B4-BE49-F238E27FC236}">
                <a16:creationId xmlns:a16="http://schemas.microsoft.com/office/drawing/2014/main" id="{05AAE998-F238-8731-918D-00B5117E6D01}"/>
              </a:ext>
            </a:extLst>
          </p:cNvPr>
          <p:cNvCxnSpPr>
            <a:cxnSpLocks/>
            <a:endCxn id="40" idx="6"/>
          </p:cNvCxnSpPr>
          <p:nvPr/>
        </p:nvCxnSpPr>
        <p:spPr>
          <a:xfrm rot="16200000" flipV="1">
            <a:off x="10618636" y="4195553"/>
            <a:ext cx="1748420" cy="887702"/>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7" name="Γραμμή σύνδεσης: Γωνιώδης 56">
            <a:extLst>
              <a:ext uri="{FF2B5EF4-FFF2-40B4-BE49-F238E27FC236}">
                <a16:creationId xmlns:a16="http://schemas.microsoft.com/office/drawing/2014/main" id="{A4922AC9-1C09-F50F-370B-C455124EBE70}"/>
              </a:ext>
            </a:extLst>
          </p:cNvPr>
          <p:cNvCxnSpPr>
            <a:cxnSpLocks/>
            <a:stCxn id="40" idx="0"/>
            <a:endCxn id="16" idx="1"/>
          </p:cNvCxnSpPr>
          <p:nvPr/>
        </p:nvCxnSpPr>
        <p:spPr>
          <a:xfrm rot="5400000" flipH="1" flipV="1">
            <a:off x="11769915" y="2288343"/>
            <a:ext cx="305440" cy="2204474"/>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1" name="Ευθύγραμμο βέλος σύνδεσης 60">
            <a:extLst>
              <a:ext uri="{FF2B5EF4-FFF2-40B4-BE49-F238E27FC236}">
                <a16:creationId xmlns:a16="http://schemas.microsoft.com/office/drawing/2014/main" id="{F8B5E6F2-FA9C-6559-1410-2AF4098741A5}"/>
              </a:ext>
            </a:extLst>
          </p:cNvPr>
          <p:cNvCxnSpPr>
            <a:cxnSpLocks/>
            <a:stCxn id="4112" idx="3"/>
          </p:cNvCxnSpPr>
          <p:nvPr/>
        </p:nvCxnSpPr>
        <p:spPr>
          <a:xfrm>
            <a:off x="9139484" y="9106145"/>
            <a:ext cx="235336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B658003E-1DE1-BBEF-A6F1-8CC93A326708}"/>
              </a:ext>
            </a:extLst>
          </p:cNvPr>
          <p:cNvSpPr txBox="1"/>
          <p:nvPr/>
        </p:nvSpPr>
        <p:spPr>
          <a:xfrm>
            <a:off x="209556" y="6085837"/>
            <a:ext cx="2628905" cy="1200329"/>
          </a:xfrm>
          <a:prstGeom prst="rect">
            <a:avLst/>
          </a:prstGeom>
          <a:noFill/>
        </p:spPr>
        <p:txBody>
          <a:bodyPr wrap="square" rtlCol="0">
            <a:spAutoFit/>
          </a:bodyPr>
          <a:lstStyle/>
          <a:p>
            <a:pPr marL="285750" indent="-285750">
              <a:buFont typeface="Arial" panose="020B0604020202020204" pitchFamily="34" charset="0"/>
              <a:buChar char="•"/>
            </a:pPr>
            <a:r>
              <a:rPr lang="el-GR" dirty="0"/>
              <a:t>Χωρισμός χρονοσειράς σε άθροισμα τάσης, εποχικότητας και υπολοίπων </a:t>
            </a:r>
          </a:p>
        </p:txBody>
      </p:sp>
      <p:cxnSp>
        <p:nvCxnSpPr>
          <p:cNvPr id="4097" name="Γραμμή σύνδεσης: Γωνιώδης 4096">
            <a:extLst>
              <a:ext uri="{FF2B5EF4-FFF2-40B4-BE49-F238E27FC236}">
                <a16:creationId xmlns:a16="http://schemas.microsoft.com/office/drawing/2014/main" id="{84250C0D-7B57-39F1-CC5B-40CDAE95130A}"/>
              </a:ext>
            </a:extLst>
          </p:cNvPr>
          <p:cNvCxnSpPr>
            <a:cxnSpLocks/>
            <a:stCxn id="24" idx="1"/>
            <a:endCxn id="15" idx="1"/>
          </p:cNvCxnSpPr>
          <p:nvPr/>
        </p:nvCxnSpPr>
        <p:spPr>
          <a:xfrm rot="16200000" flipH="1">
            <a:off x="5201490" y="3783515"/>
            <a:ext cx="750012" cy="1183980"/>
          </a:xfrm>
          <a:prstGeom prst="bentConnector5">
            <a:avLst>
              <a:gd name="adj1" fmla="val 23707"/>
              <a:gd name="adj2" fmla="val -160"/>
              <a:gd name="adj3" fmla="val 25212"/>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120" name="TextBox 4119">
            <a:extLst>
              <a:ext uri="{FF2B5EF4-FFF2-40B4-BE49-F238E27FC236}">
                <a16:creationId xmlns:a16="http://schemas.microsoft.com/office/drawing/2014/main" id="{C8D0D027-B89A-A2CF-F40F-A08976BD45C2}"/>
              </a:ext>
            </a:extLst>
          </p:cNvPr>
          <p:cNvSpPr txBox="1"/>
          <p:nvPr/>
        </p:nvSpPr>
        <p:spPr>
          <a:xfrm>
            <a:off x="14571250" y="4573369"/>
            <a:ext cx="3235591" cy="646331"/>
          </a:xfrm>
          <a:prstGeom prst="rect">
            <a:avLst/>
          </a:prstGeom>
          <a:noFill/>
        </p:spPr>
        <p:txBody>
          <a:bodyPr wrap="square" rtlCol="0">
            <a:spAutoFit/>
          </a:bodyPr>
          <a:lstStyle/>
          <a:p>
            <a:pPr marL="285750" indent="-285750">
              <a:buFont typeface="Arial" panose="020B0604020202020204" pitchFamily="34" charset="0"/>
              <a:buChar char="•"/>
            </a:pPr>
            <a:r>
              <a:rPr lang="el-GR" dirty="0"/>
              <a:t>Ανακατανομή υπολοίπων</a:t>
            </a:r>
            <a:r>
              <a:rPr lang="en-US" dirty="0"/>
              <a:t> </a:t>
            </a:r>
            <a:r>
              <a:rPr lang="el-GR" dirty="0"/>
              <a:t>(</a:t>
            </a:r>
            <a:r>
              <a:rPr lang="en-US" dirty="0"/>
              <a:t>bootstrapping</a:t>
            </a:r>
            <a:r>
              <a:rPr lang="el-GR" dirty="0"/>
              <a:t>)</a:t>
            </a:r>
          </a:p>
        </p:txBody>
      </p:sp>
      <p:sp>
        <p:nvSpPr>
          <p:cNvPr id="4125" name="TextBox 4124">
            <a:extLst>
              <a:ext uri="{FF2B5EF4-FFF2-40B4-BE49-F238E27FC236}">
                <a16:creationId xmlns:a16="http://schemas.microsoft.com/office/drawing/2014/main" id="{065F85FA-2A20-E074-ED2D-0B61D3A26E69}"/>
              </a:ext>
            </a:extLst>
          </p:cNvPr>
          <p:cNvSpPr txBox="1"/>
          <p:nvPr/>
        </p:nvSpPr>
        <p:spPr>
          <a:xfrm>
            <a:off x="14571250" y="1485900"/>
            <a:ext cx="3429545" cy="923330"/>
          </a:xfrm>
          <a:prstGeom prst="rect">
            <a:avLst/>
          </a:prstGeom>
          <a:noFill/>
        </p:spPr>
        <p:txBody>
          <a:bodyPr wrap="square" rtlCol="0">
            <a:spAutoFit/>
          </a:bodyPr>
          <a:lstStyle/>
          <a:p>
            <a:pPr marL="285750" indent="-285750">
              <a:buFont typeface="Arial" panose="020B0604020202020204" pitchFamily="34" charset="0"/>
              <a:buChar char="•"/>
            </a:pPr>
            <a:r>
              <a:rPr lang="el-GR" dirty="0"/>
              <a:t>Άθροισμα τάσης, εποχικότητας και ανακατανεμημένων υπολοίπων</a:t>
            </a:r>
          </a:p>
        </p:txBody>
      </p:sp>
    </p:spTree>
    <p:extLst>
      <p:ext uri="{BB962C8B-B14F-4D97-AF65-F5344CB8AC3E}">
        <p14:creationId xmlns:p14="http://schemas.microsoft.com/office/powerpoint/2010/main" val="3431679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87"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txBody>
          <a:bodyPr/>
          <a:lstStyle/>
          <a:p>
            <a:pPr algn="l">
              <a:lnSpc>
                <a:spcPct val="107000"/>
              </a:lnSpc>
              <a:spcAft>
                <a:spcPts val="800"/>
              </a:spcAft>
            </a:pP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60" name="TextBox 18">
            <a:extLst>
              <a:ext uri="{FF2B5EF4-FFF2-40B4-BE49-F238E27FC236}">
                <a16:creationId xmlns:a16="http://schemas.microsoft.com/office/drawing/2014/main" id="{4B6372DC-54F9-06E3-0FCB-F13D128EC78C}"/>
              </a:ext>
            </a:extLst>
          </p:cNvPr>
          <p:cNvSpPr txBox="1"/>
          <p:nvPr/>
        </p:nvSpPr>
        <p:spPr>
          <a:xfrm>
            <a:off x="-14287" y="266941"/>
            <a:ext cx="18288000" cy="692497"/>
          </a:xfrm>
          <a:prstGeom prst="rect">
            <a:avLst/>
          </a:prstGeom>
        </p:spPr>
        <p:txBody>
          <a:bodyPr wrap="square" lIns="0" tIns="0" rIns="0" bIns="0" rtlCol="0" anchor="t">
            <a:spAutoFit/>
          </a:bodyPr>
          <a:lstStyle/>
          <a:p>
            <a:pPr algn="ctr"/>
            <a:r>
              <a:rPr lang="el-GR" sz="4500" dirty="0">
                <a:solidFill>
                  <a:srgbClr val="000000"/>
                </a:solidFill>
                <a:latin typeface="Comic Sans MS" panose="030F0702030302020204" pitchFamily="66" charset="0"/>
              </a:rPr>
              <a:t>Προτεινόμενος τρόπος επαύξησης δεδομένων</a:t>
            </a:r>
          </a:p>
        </p:txBody>
      </p:sp>
      <p:sp>
        <p:nvSpPr>
          <p:cNvPr id="3" name="Ορθογώνιο 2">
            <a:extLst>
              <a:ext uri="{FF2B5EF4-FFF2-40B4-BE49-F238E27FC236}">
                <a16:creationId xmlns:a16="http://schemas.microsoft.com/office/drawing/2014/main" id="{9EE4E33C-E3CC-A5EC-290A-127D9A82C8D8}"/>
              </a:ext>
            </a:extLst>
          </p:cNvPr>
          <p:cNvSpPr/>
          <p:nvPr/>
        </p:nvSpPr>
        <p:spPr>
          <a:xfrm>
            <a:off x="6629400" y="4070446"/>
            <a:ext cx="1913467"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Dataset(x, y)</a:t>
            </a:r>
            <a:endParaRPr lang="el-GR" dirty="0">
              <a:solidFill>
                <a:schemeClr val="tx1"/>
              </a:solidFill>
            </a:endParaRPr>
          </a:p>
        </p:txBody>
      </p:sp>
      <p:sp>
        <p:nvSpPr>
          <p:cNvPr id="4" name="Ορθογώνιο 3">
            <a:extLst>
              <a:ext uri="{FF2B5EF4-FFF2-40B4-BE49-F238E27FC236}">
                <a16:creationId xmlns:a16="http://schemas.microsoft.com/office/drawing/2014/main" id="{35C584E9-64C6-CEBA-18FF-050430156B50}"/>
              </a:ext>
            </a:extLst>
          </p:cNvPr>
          <p:cNvSpPr/>
          <p:nvPr/>
        </p:nvSpPr>
        <p:spPr>
          <a:xfrm>
            <a:off x="8534400" y="4070446"/>
            <a:ext cx="1295400"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a:t>
            </a:r>
            <a:r>
              <a:rPr lang="en-US" dirty="0">
                <a:solidFill>
                  <a:schemeClr val="tx1"/>
                </a:solidFill>
              </a:rPr>
              <a:t>None, 288</a:t>
            </a:r>
            <a:r>
              <a:rPr lang="el-GR" dirty="0">
                <a:solidFill>
                  <a:schemeClr val="tx1"/>
                </a:solidFill>
              </a:rPr>
              <a:t>)</a:t>
            </a:r>
          </a:p>
        </p:txBody>
      </p:sp>
      <p:sp>
        <p:nvSpPr>
          <p:cNvPr id="9" name="TextBox 18">
            <a:extLst>
              <a:ext uri="{FF2B5EF4-FFF2-40B4-BE49-F238E27FC236}">
                <a16:creationId xmlns:a16="http://schemas.microsoft.com/office/drawing/2014/main" id="{9D2CB104-A4A6-9E9F-0AE4-0D1948B9013F}"/>
              </a:ext>
            </a:extLst>
          </p:cNvPr>
          <p:cNvSpPr txBox="1"/>
          <p:nvPr/>
        </p:nvSpPr>
        <p:spPr>
          <a:xfrm>
            <a:off x="762000" y="3422927"/>
            <a:ext cx="8906040" cy="430887"/>
          </a:xfrm>
          <a:prstGeom prst="rect">
            <a:avLst/>
          </a:prstGeom>
        </p:spPr>
        <p:txBody>
          <a:bodyPr wrap="square" lIns="0" tIns="0" rIns="0" bIns="0" rtlCol="0" anchor="t">
            <a:spAutoFit/>
          </a:bodyPr>
          <a:lstStyle/>
          <a:p>
            <a:r>
              <a:rPr lang="el-GR" sz="2800" dirty="0">
                <a:latin typeface="Arial" panose="020B0604020202020204" pitchFamily="34" charset="0"/>
                <a:ea typeface="Artifakt Element Black" panose="020B0A03050000020004" pitchFamily="34" charset="0"/>
                <a:cs typeface="Arial" panose="020B0604020202020204" pitchFamily="34" charset="0"/>
              </a:rPr>
              <a:t>2) Δημιουργία </a:t>
            </a:r>
            <a:r>
              <a:rPr lang="en-US" sz="2800" dirty="0">
                <a:latin typeface="Arial" panose="020B0604020202020204" pitchFamily="34" charset="0"/>
                <a:ea typeface="Artifakt Element Black" panose="020B0A03050000020004" pitchFamily="34" charset="0"/>
                <a:cs typeface="Arial" panose="020B0604020202020204" pitchFamily="34" charset="0"/>
              </a:rPr>
              <a:t>Datasets</a:t>
            </a:r>
            <a:endParaRPr lang="en-US" sz="9600" dirty="0">
              <a:solidFill>
                <a:srgbClr val="000000"/>
              </a:solidFill>
              <a:latin typeface="Arial" panose="020B0604020202020204" pitchFamily="34" charset="0"/>
              <a:ea typeface="Artifakt Element Black" panose="020B0A03050000020004" pitchFamily="34" charset="0"/>
              <a:cs typeface="Arial" panose="020B0604020202020204" pitchFamily="34" charset="0"/>
            </a:endParaRPr>
          </a:p>
        </p:txBody>
      </p:sp>
      <p:sp>
        <p:nvSpPr>
          <p:cNvPr id="10" name="TextBox 9">
            <a:extLst>
              <a:ext uri="{FF2B5EF4-FFF2-40B4-BE49-F238E27FC236}">
                <a16:creationId xmlns:a16="http://schemas.microsoft.com/office/drawing/2014/main" id="{5C4CFE1E-08CA-5E13-A655-DEA26C70BD2E}"/>
              </a:ext>
            </a:extLst>
          </p:cNvPr>
          <p:cNvSpPr txBox="1"/>
          <p:nvPr/>
        </p:nvSpPr>
        <p:spPr>
          <a:xfrm>
            <a:off x="770467" y="4070446"/>
            <a:ext cx="8906040" cy="661720"/>
          </a:xfrm>
          <a:prstGeom prst="rect">
            <a:avLst/>
          </a:prstGeom>
          <a:noFill/>
        </p:spPr>
        <p:txBody>
          <a:bodyPr wrap="square" rtlCol="0">
            <a:spAutoFit/>
          </a:bodyPr>
          <a:lstStyle/>
          <a:p>
            <a:pPr marL="285750" indent="-285750">
              <a:buFont typeface="Arial" panose="020B0604020202020204" pitchFamily="34" charset="0"/>
              <a:buChar char="•"/>
            </a:pPr>
            <a:r>
              <a:rPr lang="el-GR"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Γ) Χωρισμός ανά είδος ισχύος</a:t>
            </a:r>
            <a:r>
              <a:rPr lang="en-US"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 (</a:t>
            </a:r>
            <a:r>
              <a:rPr lang="en-US" sz="1900" b="1" dirty="0">
                <a:latin typeface="Arial" panose="020B0604020202020204" pitchFamily="34" charset="0"/>
                <a:ea typeface="Artifakt Element Black" panose="020B0A03050000020004" pitchFamily="34" charset="0"/>
                <a:cs typeface="Arial" panose="020B0604020202020204" pitchFamily="34" charset="0"/>
              </a:rPr>
              <a:t>x</a:t>
            </a:r>
            <a:r>
              <a:rPr lang="en-US"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 </a:t>
            </a:r>
            <a:r>
              <a:rPr lang="el-GR"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εποχή (</a:t>
            </a:r>
            <a:r>
              <a:rPr lang="en-US"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y</a:t>
            </a:r>
            <a:r>
              <a:rPr lang="el-GR"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a:t>
            </a:r>
            <a:endParaRPr lang="el-GR" sz="1900" b="1" dirty="0">
              <a:solidFill>
                <a:schemeClr val="tx1"/>
              </a:solidFill>
            </a:endParaRPr>
          </a:p>
          <a:p>
            <a:endParaRPr lang="el-GR" dirty="0"/>
          </a:p>
        </p:txBody>
      </p:sp>
      <p:sp>
        <p:nvSpPr>
          <p:cNvPr id="11" name="TextBox 10">
            <a:extLst>
              <a:ext uri="{FF2B5EF4-FFF2-40B4-BE49-F238E27FC236}">
                <a16:creationId xmlns:a16="http://schemas.microsoft.com/office/drawing/2014/main" id="{462C626A-5652-659E-99B9-FA420D1406B0}"/>
              </a:ext>
            </a:extLst>
          </p:cNvPr>
          <p:cNvSpPr txBox="1"/>
          <p:nvPr/>
        </p:nvSpPr>
        <p:spPr>
          <a:xfrm>
            <a:off x="11277600" y="3915370"/>
            <a:ext cx="5943600" cy="923330"/>
          </a:xfrm>
          <a:prstGeom prst="rect">
            <a:avLst/>
          </a:prstGeom>
          <a:noFill/>
        </p:spPr>
        <p:txBody>
          <a:bodyPr wrap="square" rtlCol="0">
            <a:spAutoFit/>
          </a:bodyPr>
          <a:lstStyle/>
          <a:p>
            <a:r>
              <a:rPr lang="el-GR" sz="1800" dirty="0">
                <a:effectLst/>
                <a:latin typeface="Calibri" panose="020F0502020204030204" pitchFamily="34" charset="0"/>
                <a:ea typeface="Calibri" panose="020F0502020204030204" pitchFamily="34" charset="0"/>
                <a:cs typeface="Times New Roman" panose="02020603050405020304" pitchFamily="18" charset="0"/>
              </a:rPr>
              <a:t>Όπου:</a:t>
            </a:r>
            <a:r>
              <a:rPr lang="en-US" sz="1800" dirty="0">
                <a:effectLst/>
                <a:latin typeface="Calibri" panose="020F0502020204030204" pitchFamily="34" charset="0"/>
                <a:ea typeface="Calibri" panose="020F0502020204030204" pitchFamily="34" charset="0"/>
                <a:cs typeface="Times New Roman" panose="02020603050405020304" pitchFamily="18" charset="0"/>
              </a:rPr>
              <a:t> i</a:t>
            </a:r>
            <a:r>
              <a:rPr lang="el-GR"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x  </a:t>
            </a:r>
            <a:r>
              <a:rPr lang="el-GR" sz="1800" dirty="0">
                <a:effectLst/>
                <a:latin typeface="Cambria Math" panose="02040503050406030204" pitchFamily="18" charset="0"/>
                <a:ea typeface="Calibri" panose="020F0502020204030204" pitchFamily="34" charset="0"/>
                <a:cs typeface="Cambria Math" panose="02040503050406030204" pitchFamily="18" charset="0"/>
              </a:rPr>
              <a:t>∈ </a:t>
            </a:r>
            <a:r>
              <a:rPr lang="en-US" sz="1800" dirty="0">
                <a:effectLst/>
                <a:latin typeface="Cambria Math" panose="02040503050406030204" pitchFamily="18" charset="0"/>
                <a:ea typeface="Calibri" panose="020F0502020204030204" pitchFamily="34" charset="0"/>
                <a:cs typeface="Cambria Math" panose="02040503050406030204" pitchFamily="18" charset="0"/>
              </a:rPr>
              <a:t> </a:t>
            </a:r>
            <a:r>
              <a:rPr lang="el-GR" sz="1800" dirty="0">
                <a:effectLst/>
                <a:latin typeface="Cambria Math" panose="02040503050406030204" pitchFamily="18" charset="0"/>
                <a:ea typeface="Calibri" panose="020F0502020204030204" pitchFamily="34" charset="0"/>
                <a:cs typeface="Cambria Math" panose="02040503050406030204" pitchFamily="18" charset="0"/>
              </a:rPr>
              <a:t>{ενεργός</a:t>
            </a:r>
            <a:r>
              <a:rPr lang="en-US" sz="1800" dirty="0">
                <a:effectLst/>
                <a:latin typeface="Cambria Math" panose="02040503050406030204" pitchFamily="18" charset="0"/>
                <a:ea typeface="Calibri" panose="020F0502020204030204" pitchFamily="34" charset="0"/>
                <a:cs typeface="Cambria Math" panose="02040503050406030204" pitchFamily="18" charset="0"/>
              </a:rPr>
              <a:t>, </a:t>
            </a:r>
            <a:r>
              <a:rPr lang="el-GR" dirty="0">
                <a:latin typeface="Cambria Math" panose="02040503050406030204" pitchFamily="18" charset="0"/>
                <a:ea typeface="Calibri" panose="020F0502020204030204" pitchFamily="34" charset="0"/>
                <a:cs typeface="Cambria Math" panose="02040503050406030204" pitchFamily="18" charset="0"/>
              </a:rPr>
              <a:t>άεργος</a:t>
            </a:r>
            <a:r>
              <a:rPr lang="el-GR" sz="1800" dirty="0">
                <a:effectLst/>
                <a:latin typeface="Cambria Math" panose="02040503050406030204" pitchFamily="18" charset="0"/>
                <a:ea typeface="Calibri" panose="020F0502020204030204" pitchFamily="34" charset="0"/>
                <a:cs typeface="Cambria Math" panose="02040503050406030204" pitchFamily="18" charset="0"/>
              </a:rPr>
              <a:t>} </a:t>
            </a:r>
            <a:endParaRPr lang="en-US" sz="1800" dirty="0">
              <a:effectLst/>
              <a:latin typeface="Cambria Math" panose="02040503050406030204" pitchFamily="18" charset="0"/>
              <a:ea typeface="Calibri" panose="020F0502020204030204" pitchFamily="34" charset="0"/>
              <a:cs typeface="Cambria Math" panose="02040503050406030204" pitchFamily="18" charset="0"/>
            </a:endParaRPr>
          </a:p>
          <a:p>
            <a:r>
              <a:rPr lang="en-US" sz="1800" dirty="0">
                <a:effectLst/>
                <a:latin typeface="Cambria Math" panose="02040503050406030204" pitchFamily="18" charset="0"/>
                <a:ea typeface="Calibri" panose="020F0502020204030204" pitchFamily="34" charset="0"/>
                <a:cs typeface="Cambria Math" panose="02040503050406030204" pitchFamily="18" charset="0"/>
              </a:rPr>
              <a:t>           ii</a:t>
            </a:r>
            <a:r>
              <a:rPr lang="el-GR" sz="1800" dirty="0">
                <a:effectLst/>
                <a:latin typeface="Cambria Math" panose="02040503050406030204" pitchFamily="18" charset="0"/>
                <a:ea typeface="Calibri" panose="020F0502020204030204" pitchFamily="34" charset="0"/>
                <a:cs typeface="Cambria Math" panose="02040503050406030204" pitchFamily="18" charset="0"/>
              </a:rPr>
              <a:t>)</a:t>
            </a:r>
            <a:r>
              <a:rPr lang="el-GR" sz="1800" dirty="0">
                <a:effectLst/>
                <a:latin typeface="Calibri" panose="020F0502020204030204" pitchFamily="34" charset="0"/>
                <a:ea typeface="Calibri" panose="020F0502020204030204" pitchFamily="34" charset="0"/>
                <a:cs typeface="Times New Roman" panose="02020603050405020304" pitchFamily="18" charset="0"/>
              </a:rPr>
              <a:t> </a:t>
            </a:r>
            <a:r>
              <a:rPr lang="en-US" dirty="0">
                <a:latin typeface="Calibri" panose="020F0502020204030204" pitchFamily="34" charset="0"/>
                <a:ea typeface="Calibri" panose="020F0502020204030204" pitchFamily="34" charset="0"/>
                <a:cs typeface="Times New Roman" panose="02020603050405020304" pitchFamily="18" charset="0"/>
              </a:rPr>
              <a:t>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l-GR" sz="1800" dirty="0">
                <a:effectLst/>
                <a:latin typeface="Cambria Math" panose="02040503050406030204" pitchFamily="18" charset="0"/>
                <a:ea typeface="Calibri" panose="020F0502020204030204" pitchFamily="34" charset="0"/>
                <a:cs typeface="Cambria Math" panose="02040503050406030204" pitchFamily="18" charset="0"/>
              </a:rPr>
              <a:t>∈ </a:t>
            </a:r>
            <a:r>
              <a:rPr lang="en-US" sz="1800" dirty="0">
                <a:effectLst/>
                <a:latin typeface="Cambria Math" panose="02040503050406030204" pitchFamily="18" charset="0"/>
                <a:ea typeface="Calibri" panose="020F0502020204030204" pitchFamily="34" charset="0"/>
                <a:cs typeface="Cambria Math" panose="02040503050406030204" pitchFamily="18" charset="0"/>
              </a:rPr>
              <a:t> </a:t>
            </a:r>
            <a:r>
              <a:rPr lang="el-GR" sz="1800" dirty="0">
                <a:effectLst/>
                <a:latin typeface="Cambria Math" panose="02040503050406030204" pitchFamily="18" charset="0"/>
                <a:ea typeface="Calibri" panose="020F0502020204030204" pitchFamily="34" charset="0"/>
                <a:cs typeface="Cambria Math" panose="02040503050406030204" pitchFamily="18" charset="0"/>
              </a:rPr>
              <a:t>{χειμώνας</a:t>
            </a:r>
            <a:r>
              <a:rPr lang="en-US" sz="1800" dirty="0">
                <a:effectLst/>
                <a:latin typeface="Cambria Math" panose="02040503050406030204" pitchFamily="18" charset="0"/>
                <a:ea typeface="Calibri" panose="020F0502020204030204" pitchFamily="34" charset="0"/>
                <a:cs typeface="Cambria Math" panose="02040503050406030204" pitchFamily="18" charset="0"/>
              </a:rPr>
              <a:t>, </a:t>
            </a:r>
            <a:r>
              <a:rPr lang="el-GR" sz="1800" dirty="0">
                <a:effectLst/>
                <a:latin typeface="Cambria Math" panose="02040503050406030204" pitchFamily="18" charset="0"/>
                <a:ea typeface="Calibri" panose="020F0502020204030204" pitchFamily="34" charset="0"/>
                <a:cs typeface="Cambria Math" panose="02040503050406030204" pitchFamily="18" charset="0"/>
              </a:rPr>
              <a:t>άνοιξη</a:t>
            </a:r>
            <a:r>
              <a:rPr lang="en-US" sz="1800" dirty="0">
                <a:effectLst/>
                <a:latin typeface="Cambria Math" panose="02040503050406030204" pitchFamily="18" charset="0"/>
                <a:ea typeface="Calibri" panose="020F0502020204030204" pitchFamily="34" charset="0"/>
                <a:cs typeface="Cambria Math" panose="02040503050406030204" pitchFamily="18" charset="0"/>
              </a:rPr>
              <a:t>, </a:t>
            </a:r>
            <a:r>
              <a:rPr lang="el-GR" dirty="0">
                <a:latin typeface="Cambria Math" panose="02040503050406030204" pitchFamily="18" charset="0"/>
                <a:ea typeface="Calibri" panose="020F0502020204030204" pitchFamily="34" charset="0"/>
                <a:cs typeface="Cambria Math" panose="02040503050406030204" pitchFamily="18" charset="0"/>
              </a:rPr>
              <a:t>καλοκαίρι, φθινόπωρο</a:t>
            </a:r>
            <a:r>
              <a:rPr lang="el-GR" sz="1800" dirty="0">
                <a:effectLst/>
                <a:latin typeface="Cambria Math" panose="02040503050406030204" pitchFamily="18" charset="0"/>
                <a:ea typeface="Calibri" panose="020F0502020204030204" pitchFamily="34" charset="0"/>
                <a:cs typeface="Cambria Math" panose="02040503050406030204" pitchFamily="18" charset="0"/>
              </a:rPr>
              <a:t>}</a:t>
            </a:r>
            <a:endParaRPr lang="en-US" sz="1800" dirty="0">
              <a:effectLst/>
              <a:latin typeface="Cambria Math" panose="02040503050406030204" pitchFamily="18" charset="0"/>
              <a:ea typeface="Calibri" panose="020F0502020204030204" pitchFamily="34" charset="0"/>
              <a:cs typeface="Cambria Math" panose="02040503050406030204" pitchFamily="18" charset="0"/>
            </a:endParaRPr>
          </a:p>
          <a:p>
            <a:r>
              <a:rPr lang="en-US" dirty="0">
                <a:latin typeface="Cambria Math" panose="02040503050406030204" pitchFamily="18" charset="0"/>
                <a:ea typeface="Calibri" panose="020F0502020204030204" pitchFamily="34" charset="0"/>
              </a:rPr>
              <a:t>8 </a:t>
            </a:r>
            <a:r>
              <a:rPr lang="el-GR" dirty="0">
                <a:latin typeface="Cambria Math" panose="02040503050406030204" pitchFamily="18" charset="0"/>
                <a:ea typeface="Calibri" panose="020F0502020204030204" pitchFamily="34" charset="0"/>
              </a:rPr>
              <a:t>διαφορετικά </a:t>
            </a:r>
            <a:r>
              <a:rPr lang="en-US" dirty="0">
                <a:latin typeface="Cambria Math" panose="02040503050406030204" pitchFamily="18" charset="0"/>
                <a:ea typeface="Calibri" panose="020F0502020204030204" pitchFamily="34" charset="0"/>
              </a:rPr>
              <a:t>datasets</a:t>
            </a:r>
            <a:r>
              <a:rPr lang="el-GR" dirty="0">
                <a:latin typeface="Cambria Math" panose="02040503050406030204" pitchFamily="18" charset="0"/>
                <a:ea typeface="Calibri" panose="020F0502020204030204" pitchFamily="34" charset="0"/>
              </a:rPr>
              <a:t>!</a:t>
            </a:r>
            <a:endParaRPr lang="el-GR" dirty="0"/>
          </a:p>
        </p:txBody>
      </p:sp>
      <p:pic>
        <p:nvPicPr>
          <p:cNvPr id="12" name="Εικόνα 11">
            <a:extLst>
              <a:ext uri="{FF2B5EF4-FFF2-40B4-BE49-F238E27FC236}">
                <a16:creationId xmlns:a16="http://schemas.microsoft.com/office/drawing/2014/main" id="{C6F238D3-209B-1FF6-6619-ECE8694CB5C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3654" y="5827825"/>
            <a:ext cx="5997957" cy="3733800"/>
          </a:xfrm>
          <a:prstGeom prst="rect">
            <a:avLst/>
          </a:prstGeom>
          <a:noFill/>
          <a:ln>
            <a:noFill/>
          </a:ln>
        </p:spPr>
      </p:pic>
      <p:sp>
        <p:nvSpPr>
          <p:cNvPr id="13" name="TextBox 18">
            <a:extLst>
              <a:ext uri="{FF2B5EF4-FFF2-40B4-BE49-F238E27FC236}">
                <a16:creationId xmlns:a16="http://schemas.microsoft.com/office/drawing/2014/main" id="{2BDC9F9C-81C9-0EDC-B85F-1142D5544D4A}"/>
              </a:ext>
            </a:extLst>
          </p:cNvPr>
          <p:cNvSpPr txBox="1"/>
          <p:nvPr/>
        </p:nvSpPr>
        <p:spPr>
          <a:xfrm>
            <a:off x="762000" y="5067300"/>
            <a:ext cx="8906040" cy="430887"/>
          </a:xfrm>
          <a:prstGeom prst="rect">
            <a:avLst/>
          </a:prstGeom>
        </p:spPr>
        <p:txBody>
          <a:bodyPr wrap="square" lIns="0" tIns="0" rIns="0" bIns="0" rtlCol="0" anchor="t">
            <a:spAutoFit/>
          </a:bodyPr>
          <a:lstStyle/>
          <a:p>
            <a:r>
              <a:rPr lang="el-GR" sz="2800" dirty="0">
                <a:latin typeface="Arial" panose="020B0604020202020204" pitchFamily="34" charset="0"/>
                <a:ea typeface="Artifakt Element Black" panose="020B0A03050000020004" pitchFamily="34" charset="0"/>
                <a:cs typeface="Arial" panose="020B0604020202020204" pitchFamily="34" charset="0"/>
              </a:rPr>
              <a:t>3) Κανονικοποίηση  </a:t>
            </a:r>
            <a:r>
              <a:rPr lang="en-US" sz="2800" dirty="0">
                <a:latin typeface="Arial" panose="020B0604020202020204" pitchFamily="34" charset="0"/>
                <a:ea typeface="Artifakt Element Black" panose="020B0A03050000020004" pitchFamily="34" charset="0"/>
                <a:cs typeface="Arial" panose="020B0604020202020204" pitchFamily="34" charset="0"/>
              </a:rPr>
              <a:t>Dataset</a:t>
            </a:r>
            <a:endParaRPr lang="en-US" sz="9600" dirty="0">
              <a:solidFill>
                <a:srgbClr val="000000"/>
              </a:solidFill>
              <a:latin typeface="Arial" panose="020B0604020202020204" pitchFamily="34" charset="0"/>
              <a:ea typeface="Artifakt Element Black" panose="020B0A03050000020004" pitchFamily="34" charset="0"/>
              <a:cs typeface="Arial" panose="020B0604020202020204" pitchFamily="34" charset="0"/>
            </a:endParaRPr>
          </a:p>
        </p:txBody>
      </p:sp>
      <p:sp>
        <p:nvSpPr>
          <p:cNvPr id="14" name="Βέλος: Δεξιό 13">
            <a:extLst>
              <a:ext uri="{FF2B5EF4-FFF2-40B4-BE49-F238E27FC236}">
                <a16:creationId xmlns:a16="http://schemas.microsoft.com/office/drawing/2014/main" id="{38B45A93-5724-E58E-AD36-7945DEF38F91}"/>
              </a:ext>
            </a:extLst>
          </p:cNvPr>
          <p:cNvSpPr/>
          <p:nvPr/>
        </p:nvSpPr>
        <p:spPr>
          <a:xfrm>
            <a:off x="7664083" y="7351825"/>
            <a:ext cx="2556039" cy="1072693"/>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l-GR" sz="1800" i="1" dirty="0">
              <a:effectLst/>
              <a:latin typeface="Cambria Math" panose="02040503050406030204" pitchFamily="18"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8D84E54-9C62-1ABE-E7AE-99F40F56C31B}"/>
                  </a:ext>
                </a:extLst>
              </p:cNvPr>
              <p:cNvSpPr txBox="1"/>
              <p:nvPr/>
            </p:nvSpPr>
            <p:spPr>
              <a:xfrm>
                <a:off x="7892682" y="7679685"/>
                <a:ext cx="1981200" cy="923330"/>
              </a:xfrm>
              <a:prstGeom prst="rect">
                <a:avLst/>
              </a:prstGeom>
              <a:noFill/>
            </p:spPr>
            <p:txBody>
              <a:bodyPr wrap="square" rtlCol="0">
                <a:spAutoFit/>
              </a:bodyPr>
              <a:lstStyle/>
              <a:p>
                <a14:m>
                  <m:oMath xmlns:m="http://schemas.openxmlformats.org/officeDocument/2006/math">
                    <m:sSub>
                      <m:sSubPr>
                        <m:ctrlPr>
                          <a:rPr lang="el-GR" sz="1800" b="1"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b="1"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𝜲</m:t>
                        </m:r>
                      </m:e>
                      <m:sub>
                        <m:r>
                          <a:rPr lang="en-US" sz="1800" b="1"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𝒕</m:t>
                        </m:r>
                      </m:sub>
                    </m:sSub>
                  </m:oMath>
                </a14:m>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lang="el-GR" b="1"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bPr>
                      <m:e>
                        <m:r>
                          <a:rPr lang="el-GR" b="1" i="1">
                            <a:solidFill>
                              <a:schemeClr val="bg1"/>
                            </a:solidFill>
                            <a:latin typeface="Cambria Math" panose="02040503050406030204" pitchFamily="18" charset="0"/>
                            <a:ea typeface="Calibri" panose="020F0502020204030204" pitchFamily="34" charset="0"/>
                            <a:cs typeface="Times New Roman" panose="02020603050405020304" pitchFamily="18" charset="0"/>
                          </a:rPr>
                          <m:t>𝜲</m:t>
                        </m:r>
                      </m:e>
                      <m:sub>
                        <m:r>
                          <a:rPr lang="en-US" b="1" i="1">
                            <a:solidFill>
                              <a:schemeClr val="bg1"/>
                            </a:solidFill>
                            <a:latin typeface="Cambria Math" panose="02040503050406030204" pitchFamily="18" charset="0"/>
                            <a:ea typeface="Calibri" panose="020F0502020204030204" pitchFamily="34" charset="0"/>
                            <a:cs typeface="Times New Roman" panose="02020603050405020304" pitchFamily="18" charset="0"/>
                          </a:rPr>
                          <m:t>𝒕</m:t>
                        </m:r>
                      </m:sub>
                    </m:sSub>
                  </m:oMath>
                </a14:m>
                <a:r>
                  <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a:t>
                </a:r>
                <a14:m>
                  <m:oMath xmlns:m="http://schemas.openxmlformats.org/officeDocument/2006/math">
                    <m:sSub>
                      <m:sSubPr>
                        <m:ctrlPr>
                          <a:rPr lang="el-GR" b="1" i="1"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bPr>
                      <m:e>
                        <m:r>
                          <a:rPr lang="el-GR" b="1" i="1"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𝝁</m:t>
                        </m:r>
                      </m:e>
                      <m:sub>
                        <m:r>
                          <a:rPr lang="el-GR" b="1" i="1"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𝝈</m:t>
                        </m:r>
                      </m:sub>
                    </m:sSub>
                  </m:oMath>
                </a14:m>
                <a:r>
                  <a:rPr lang="el-GR"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14:m>
                  <m:oMath xmlns:m="http://schemas.openxmlformats.org/officeDocument/2006/math">
                    <m:sSub>
                      <m:sSubPr>
                        <m:ctrlPr>
                          <a:rPr lang="el-GR" b="1"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bPr>
                      <m:e>
                        <m:r>
                          <a:rPr lang="el-GR" b="1" i="1"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𝝈</m:t>
                        </m:r>
                      </m:e>
                      <m:sub>
                        <m:r>
                          <a:rPr lang="el-GR" b="1" i="1">
                            <a:solidFill>
                              <a:schemeClr val="bg1"/>
                            </a:solidFill>
                            <a:latin typeface="Cambria Math" panose="02040503050406030204" pitchFamily="18" charset="0"/>
                            <a:ea typeface="Calibri" panose="020F0502020204030204" pitchFamily="34" charset="0"/>
                            <a:cs typeface="Times New Roman" panose="02020603050405020304" pitchFamily="18" charset="0"/>
                          </a:rPr>
                          <m:t>𝝈</m:t>
                        </m:r>
                      </m:sub>
                    </m:sSub>
                  </m:oMath>
                </a14:m>
                <a:endParaRPr lang="el-GR" dirty="0">
                  <a:solidFill>
                    <a:schemeClr val="bg1"/>
                  </a:solidFill>
                </a:endParaRPr>
              </a:p>
              <a:p>
                <a:endParaRPr lang="el-GR" sz="1800" i="1" dirty="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endParaRPr>
              </a:p>
              <a:p>
                <a:endParaRPr lang="el-GR" dirty="0"/>
              </a:p>
            </p:txBody>
          </p:sp>
        </mc:Choice>
        <mc:Fallback xmlns="">
          <p:sp>
            <p:nvSpPr>
              <p:cNvPr id="16" name="TextBox 15">
                <a:extLst>
                  <a:ext uri="{FF2B5EF4-FFF2-40B4-BE49-F238E27FC236}">
                    <a16:creationId xmlns:a16="http://schemas.microsoft.com/office/drawing/2014/main" id="{D8D84E54-9C62-1ABE-E7AE-99F40F56C31B}"/>
                  </a:ext>
                </a:extLst>
              </p:cNvPr>
              <p:cNvSpPr txBox="1">
                <a:spLocks noRot="1" noChangeAspect="1" noMove="1" noResize="1" noEditPoints="1" noAdjustHandles="1" noChangeArrowheads="1" noChangeShapeType="1" noTextEdit="1"/>
              </p:cNvSpPr>
              <p:nvPr/>
            </p:nvSpPr>
            <p:spPr>
              <a:xfrm>
                <a:off x="7892682" y="7679685"/>
                <a:ext cx="1981200" cy="923330"/>
              </a:xfrm>
              <a:prstGeom prst="rect">
                <a:avLst/>
              </a:prstGeom>
              <a:blipFill>
                <a:blip r:embed="rId5"/>
                <a:stretch>
                  <a:fillRect t="-3974"/>
                </a:stretch>
              </a:blipFill>
            </p:spPr>
            <p:txBody>
              <a:bodyPr/>
              <a:lstStyle/>
              <a:p>
                <a:r>
                  <a:rPr lang="el-GR">
                    <a:noFill/>
                  </a:rPr>
                  <a:t> </a:t>
                </a:r>
              </a:p>
            </p:txBody>
          </p:sp>
        </mc:Fallback>
      </mc:AlternateContent>
      <p:pic>
        <p:nvPicPr>
          <p:cNvPr id="17" name="Εικόνα 16">
            <a:extLst>
              <a:ext uri="{FF2B5EF4-FFF2-40B4-BE49-F238E27FC236}">
                <a16:creationId xmlns:a16="http://schemas.microsoft.com/office/drawing/2014/main" id="{3E325201-5B8F-7BA5-EE92-E43AFCAED78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825407" y="5832237"/>
            <a:ext cx="6090993" cy="3733800"/>
          </a:xfrm>
          <a:prstGeom prst="rect">
            <a:avLst/>
          </a:prstGeom>
          <a:noFill/>
          <a:ln>
            <a:noFill/>
          </a:ln>
        </p:spPr>
      </p:pic>
      <p:sp>
        <p:nvSpPr>
          <p:cNvPr id="7" name="TextBox 18">
            <a:extLst>
              <a:ext uri="{FF2B5EF4-FFF2-40B4-BE49-F238E27FC236}">
                <a16:creationId xmlns:a16="http://schemas.microsoft.com/office/drawing/2014/main" id="{95756E4D-96BC-4EE8-62F3-1D0057CEC418}"/>
              </a:ext>
            </a:extLst>
          </p:cNvPr>
          <p:cNvSpPr txBox="1"/>
          <p:nvPr/>
        </p:nvSpPr>
        <p:spPr>
          <a:xfrm>
            <a:off x="762000" y="1602444"/>
            <a:ext cx="8906040" cy="430887"/>
          </a:xfrm>
          <a:prstGeom prst="rect">
            <a:avLst/>
          </a:prstGeom>
        </p:spPr>
        <p:txBody>
          <a:bodyPr wrap="square" lIns="0" tIns="0" rIns="0" bIns="0" rtlCol="0" anchor="t">
            <a:spAutoFit/>
          </a:bodyPr>
          <a:lstStyle/>
          <a:p>
            <a:pPr marL="514350" indent="-514350">
              <a:buAutoNum type="arabicParenR"/>
            </a:pPr>
            <a:r>
              <a:rPr lang="el-GR" sz="2800" dirty="0">
                <a:latin typeface="Arial" panose="020B0604020202020204" pitchFamily="34" charset="0"/>
                <a:ea typeface="Artifakt Element Black" panose="020B0A03050000020004" pitchFamily="34" charset="0"/>
                <a:cs typeface="Arial" panose="020B0604020202020204" pitchFamily="34" charset="0"/>
              </a:rPr>
              <a:t>Επιλογή τρόπου</a:t>
            </a:r>
          </a:p>
        </p:txBody>
      </p:sp>
      <p:sp>
        <p:nvSpPr>
          <p:cNvPr id="20" name="TextBox 19">
            <a:extLst>
              <a:ext uri="{FF2B5EF4-FFF2-40B4-BE49-F238E27FC236}">
                <a16:creationId xmlns:a16="http://schemas.microsoft.com/office/drawing/2014/main" id="{086B7DF2-2998-0EBA-74FA-1629E1F36ABD}"/>
              </a:ext>
            </a:extLst>
          </p:cNvPr>
          <p:cNvSpPr txBox="1"/>
          <p:nvPr/>
        </p:nvSpPr>
        <p:spPr>
          <a:xfrm>
            <a:off x="770467" y="2191589"/>
            <a:ext cx="8906040" cy="969496"/>
          </a:xfrm>
          <a:prstGeom prst="rect">
            <a:avLst/>
          </a:prstGeom>
          <a:noFill/>
        </p:spPr>
        <p:txBody>
          <a:bodyPr wrap="square" rtlCol="0">
            <a:spAutoFit/>
          </a:bodyPr>
          <a:lstStyle/>
          <a:p>
            <a:r>
              <a:rPr lang="el-GR"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Με βάση τον </a:t>
            </a:r>
            <a:r>
              <a:rPr lang="el-GR" sz="1900" b="1" dirty="0">
                <a:latin typeface="Arial" panose="020B0604020202020204" pitchFamily="34" charset="0"/>
                <a:ea typeface="Artifakt Element Black" panose="020B0A03050000020004" pitchFamily="34" charset="0"/>
                <a:cs typeface="Arial" panose="020B0604020202020204" pitchFamily="34" charset="0"/>
              </a:rPr>
              <a:t>πρώτο</a:t>
            </a:r>
            <a:r>
              <a:rPr lang="el-GR"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 τρόπ</a:t>
            </a:r>
            <a:r>
              <a:rPr lang="el-GR" sz="1900" b="1" dirty="0">
                <a:latin typeface="Arial" panose="020B0604020202020204" pitchFamily="34" charset="0"/>
                <a:ea typeface="Artifakt Element Black" panose="020B0A03050000020004" pitchFamily="34" charset="0"/>
                <a:cs typeface="Arial" panose="020B0604020202020204" pitchFamily="34" charset="0"/>
              </a:rPr>
              <a:t>ο:</a:t>
            </a:r>
            <a:endParaRPr lang="en-US"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endParaRPr>
          </a:p>
          <a:p>
            <a:pPr marL="742950" lvl="1" indent="-285750">
              <a:buFont typeface="Arial" panose="020B0604020202020204" pitchFamily="34" charset="0"/>
              <a:buChar char="•"/>
            </a:pPr>
            <a:r>
              <a:rPr lang="el-GR" sz="1900" b="1" dirty="0">
                <a:solidFill>
                  <a:schemeClr val="tx1"/>
                </a:solidFill>
                <a:latin typeface="Arial" panose="020B0604020202020204" pitchFamily="34" charset="0"/>
                <a:ea typeface="Artifakt Element Black" panose="020B0A03050000020004" pitchFamily="34" charset="0"/>
                <a:cs typeface="Arial" panose="020B0604020202020204" pitchFamily="34" charset="0"/>
              </a:rPr>
              <a:t>Καλά αποτελέσματα</a:t>
            </a:r>
          </a:p>
          <a:p>
            <a:pPr marL="742950" lvl="1" indent="-285750">
              <a:buFont typeface="Arial" panose="020B0604020202020204" pitchFamily="34" charset="0"/>
              <a:buChar char="•"/>
            </a:pPr>
            <a:r>
              <a:rPr lang="el-GR" sz="1900" b="1" dirty="0">
                <a:latin typeface="Arial" panose="020B0604020202020204" pitchFamily="34" charset="0"/>
                <a:ea typeface="Artifakt Element Black" panose="020B0A03050000020004" pitchFamily="34" charset="0"/>
                <a:cs typeface="Arial" panose="020B0604020202020204" pitchFamily="34" charset="0"/>
              </a:rPr>
              <a:t>Παραλλαγή δεδομένων σε σχέση με τα αρχικά</a:t>
            </a:r>
            <a:endParaRPr lang="el-GR" dirty="0"/>
          </a:p>
        </p:txBody>
      </p:sp>
    </p:spTree>
    <p:extLst>
      <p:ext uri="{BB962C8B-B14F-4D97-AF65-F5344CB8AC3E}">
        <p14:creationId xmlns:p14="http://schemas.microsoft.com/office/powerpoint/2010/main" val="2861630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txBody>
          <a:bodyPr/>
          <a:lstStyle/>
          <a:p>
            <a:pPr algn="ctr"/>
            <a:endParaRPr lang="el-GR" sz="1800" dirty="0">
              <a:solidFill>
                <a:srgbClr val="000000"/>
              </a:solidFill>
              <a:latin typeface="Comic Sans MS" panose="030F0702030302020204" pitchFamily="66" charset="0"/>
            </a:endParaRPr>
          </a:p>
        </p:txBody>
      </p:sp>
      <p:sp>
        <p:nvSpPr>
          <p:cNvPr id="1060" name="TextBox 18">
            <a:extLst>
              <a:ext uri="{FF2B5EF4-FFF2-40B4-BE49-F238E27FC236}">
                <a16:creationId xmlns:a16="http://schemas.microsoft.com/office/drawing/2014/main" id="{4B6372DC-54F9-06E3-0FCB-F13D128EC78C}"/>
              </a:ext>
            </a:extLst>
          </p:cNvPr>
          <p:cNvSpPr txBox="1"/>
          <p:nvPr/>
        </p:nvSpPr>
        <p:spPr>
          <a:xfrm>
            <a:off x="61913" y="269481"/>
            <a:ext cx="18288000" cy="692497"/>
          </a:xfrm>
          <a:prstGeom prst="rect">
            <a:avLst/>
          </a:prstGeom>
        </p:spPr>
        <p:txBody>
          <a:bodyPr wrap="square" lIns="0" tIns="0" rIns="0" bIns="0" rtlCol="0" anchor="t">
            <a:spAutoFit/>
          </a:bodyPr>
          <a:lstStyle/>
          <a:p>
            <a:pPr algn="ctr"/>
            <a:r>
              <a:rPr lang="el-GR" sz="4500" dirty="0">
                <a:solidFill>
                  <a:srgbClr val="000000"/>
                </a:solidFill>
                <a:latin typeface="Comic Sans MS" panose="030F0702030302020204" pitchFamily="66" charset="0"/>
              </a:rPr>
              <a:t>Προτεινόμενος τρόπος επαύξησης δεδομένων</a:t>
            </a:r>
          </a:p>
        </p:txBody>
      </p:sp>
      <p:sp>
        <p:nvSpPr>
          <p:cNvPr id="5" name="Ορθογώνιο 4">
            <a:extLst>
              <a:ext uri="{FF2B5EF4-FFF2-40B4-BE49-F238E27FC236}">
                <a16:creationId xmlns:a16="http://schemas.microsoft.com/office/drawing/2014/main" id="{3E302FB1-64ED-3617-F5E6-C84A95414D63}"/>
              </a:ext>
            </a:extLst>
          </p:cNvPr>
          <p:cNvSpPr/>
          <p:nvPr/>
        </p:nvSpPr>
        <p:spPr>
          <a:xfrm>
            <a:off x="615621" y="3542019"/>
            <a:ext cx="137160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Dataset(x, y)</a:t>
            </a:r>
            <a:endParaRPr lang="el-GR" dirty="0">
              <a:solidFill>
                <a:schemeClr val="tx1"/>
              </a:solidFill>
            </a:endParaRPr>
          </a:p>
        </p:txBody>
      </p:sp>
      <p:sp>
        <p:nvSpPr>
          <p:cNvPr id="6" name="Ορθογώνιο 5">
            <a:extLst>
              <a:ext uri="{FF2B5EF4-FFF2-40B4-BE49-F238E27FC236}">
                <a16:creationId xmlns:a16="http://schemas.microsoft.com/office/drawing/2014/main" id="{E4178BFF-29DF-EF80-4ABD-3A174E4A80D3}"/>
              </a:ext>
            </a:extLst>
          </p:cNvPr>
          <p:cNvSpPr/>
          <p:nvPr/>
        </p:nvSpPr>
        <p:spPr>
          <a:xfrm>
            <a:off x="1985852" y="3542019"/>
            <a:ext cx="908378"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a:t>
            </a:r>
            <a:r>
              <a:rPr lang="en-US" dirty="0">
                <a:solidFill>
                  <a:schemeClr val="tx1"/>
                </a:solidFill>
              </a:rPr>
              <a:t>None, 288</a:t>
            </a:r>
            <a:r>
              <a:rPr lang="el-GR" dirty="0">
                <a:solidFill>
                  <a:schemeClr val="tx1"/>
                </a:solidFill>
              </a:rPr>
              <a:t>)</a:t>
            </a:r>
          </a:p>
        </p:txBody>
      </p:sp>
      <p:sp>
        <p:nvSpPr>
          <p:cNvPr id="7" name="Ορθογώνιο 6">
            <a:extLst>
              <a:ext uri="{FF2B5EF4-FFF2-40B4-BE49-F238E27FC236}">
                <a16:creationId xmlns:a16="http://schemas.microsoft.com/office/drawing/2014/main" id="{75DD8C84-9CBE-F364-389B-9FAB0CD4CA8E}"/>
              </a:ext>
            </a:extLst>
          </p:cNvPr>
          <p:cNvSpPr/>
          <p:nvPr/>
        </p:nvSpPr>
        <p:spPr>
          <a:xfrm>
            <a:off x="573296" y="6132819"/>
            <a:ext cx="1490121"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Dataset</a:t>
            </a:r>
            <a:r>
              <a:rPr lang="el-GR" dirty="0">
                <a:solidFill>
                  <a:schemeClr val="tx1"/>
                </a:solidFill>
              </a:rPr>
              <a:t>_</a:t>
            </a:r>
            <a:r>
              <a:rPr lang="en-US" dirty="0">
                <a:solidFill>
                  <a:schemeClr val="tx1"/>
                </a:solidFill>
              </a:rPr>
              <a:t>n</a:t>
            </a:r>
            <a:endParaRPr lang="el-GR" dirty="0">
              <a:solidFill>
                <a:schemeClr val="tx1"/>
              </a:solidFill>
            </a:endParaRPr>
          </a:p>
          <a:p>
            <a:pPr algn="ctr"/>
            <a:r>
              <a:rPr lang="en-US" dirty="0">
                <a:solidFill>
                  <a:schemeClr val="tx1"/>
                </a:solidFill>
              </a:rPr>
              <a:t>(x, y)</a:t>
            </a:r>
            <a:endParaRPr lang="el-GR" dirty="0">
              <a:solidFill>
                <a:schemeClr val="tx1"/>
              </a:solidFill>
            </a:endParaRPr>
          </a:p>
        </p:txBody>
      </p:sp>
      <p:sp>
        <p:nvSpPr>
          <p:cNvPr id="8" name="Ορθογώνιο 7">
            <a:extLst>
              <a:ext uri="{FF2B5EF4-FFF2-40B4-BE49-F238E27FC236}">
                <a16:creationId xmlns:a16="http://schemas.microsoft.com/office/drawing/2014/main" id="{FD6D6453-05AA-EF97-C0B7-21D406393F14}"/>
              </a:ext>
            </a:extLst>
          </p:cNvPr>
          <p:cNvSpPr/>
          <p:nvPr/>
        </p:nvSpPr>
        <p:spPr>
          <a:xfrm>
            <a:off x="2063422" y="6132819"/>
            <a:ext cx="908378"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a:t>
            </a:r>
            <a:r>
              <a:rPr lang="en-US" dirty="0">
                <a:solidFill>
                  <a:schemeClr val="tx1"/>
                </a:solidFill>
              </a:rPr>
              <a:t>None, 288</a:t>
            </a:r>
            <a:r>
              <a:rPr lang="el-GR" dirty="0">
                <a:solidFill>
                  <a:schemeClr val="tx1"/>
                </a:solidFill>
              </a:rPr>
              <a:t>)</a:t>
            </a:r>
          </a:p>
        </p:txBody>
      </p:sp>
      <p:sp>
        <p:nvSpPr>
          <p:cNvPr id="15" name="TextBox 18">
            <a:extLst>
              <a:ext uri="{FF2B5EF4-FFF2-40B4-BE49-F238E27FC236}">
                <a16:creationId xmlns:a16="http://schemas.microsoft.com/office/drawing/2014/main" id="{F32D1594-B153-3C49-185A-06AC383928CA}"/>
              </a:ext>
            </a:extLst>
          </p:cNvPr>
          <p:cNvSpPr txBox="1"/>
          <p:nvPr/>
        </p:nvSpPr>
        <p:spPr>
          <a:xfrm>
            <a:off x="762000" y="1419660"/>
            <a:ext cx="8906040" cy="430887"/>
          </a:xfrm>
          <a:prstGeom prst="rect">
            <a:avLst/>
          </a:prstGeom>
        </p:spPr>
        <p:txBody>
          <a:bodyPr wrap="square" lIns="0" tIns="0" rIns="0" bIns="0" rtlCol="0" anchor="t">
            <a:spAutoFit/>
          </a:bodyPr>
          <a:lstStyle/>
          <a:p>
            <a:r>
              <a:rPr lang="el-GR" sz="2800" dirty="0">
                <a:latin typeface="Arial" panose="020B0604020202020204" pitchFamily="34" charset="0"/>
                <a:ea typeface="Artifakt Element Black" panose="020B0A03050000020004" pitchFamily="34" charset="0"/>
                <a:cs typeface="Arial" panose="020B0604020202020204" pitchFamily="34" charset="0"/>
              </a:rPr>
              <a:t>4) Παραγωγή δεδομένων</a:t>
            </a:r>
            <a:endParaRPr lang="en-US" sz="9600" dirty="0">
              <a:solidFill>
                <a:srgbClr val="000000"/>
              </a:solidFill>
              <a:latin typeface="Arial" panose="020B0604020202020204" pitchFamily="34" charset="0"/>
              <a:ea typeface="Artifakt Element Black" panose="020B0A03050000020004" pitchFamily="34" charset="0"/>
              <a:cs typeface="Arial" panose="020B0604020202020204" pitchFamily="34" charset="0"/>
            </a:endParaRPr>
          </a:p>
        </p:txBody>
      </p:sp>
      <p:sp>
        <p:nvSpPr>
          <p:cNvPr id="42" name="Ορθογώνιο 41">
            <a:extLst>
              <a:ext uri="{FF2B5EF4-FFF2-40B4-BE49-F238E27FC236}">
                <a16:creationId xmlns:a16="http://schemas.microsoft.com/office/drawing/2014/main" id="{D27D10A8-F29E-5E55-13BA-791C1B6B6C1D}"/>
              </a:ext>
            </a:extLst>
          </p:cNvPr>
          <p:cNvSpPr/>
          <p:nvPr/>
        </p:nvSpPr>
        <p:spPr>
          <a:xfrm>
            <a:off x="228600" y="2476501"/>
            <a:ext cx="11990601" cy="7467600"/>
          </a:xfrm>
          <a:prstGeom prst="rect">
            <a:avLst/>
          </a:prstGeom>
          <a:noFill/>
          <a:ln w="34925" cmpd="dbl">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43" name="Ορθογώνιο 42">
            <a:extLst>
              <a:ext uri="{FF2B5EF4-FFF2-40B4-BE49-F238E27FC236}">
                <a16:creationId xmlns:a16="http://schemas.microsoft.com/office/drawing/2014/main" id="{75CFFD0D-6B76-B624-968E-AC5023C480D6}"/>
              </a:ext>
            </a:extLst>
          </p:cNvPr>
          <p:cNvSpPr/>
          <p:nvPr/>
        </p:nvSpPr>
        <p:spPr>
          <a:xfrm>
            <a:off x="381000" y="2553728"/>
            <a:ext cx="2853276" cy="610882"/>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rgbClr val="3C4043"/>
                </a:solidFill>
                <a:latin typeface="+mj-lt"/>
              </a:rPr>
              <a:t>Τερματισμός όταν επιλεγούν και τα 8 </a:t>
            </a:r>
            <a:r>
              <a:rPr lang="en-US" dirty="0">
                <a:solidFill>
                  <a:srgbClr val="3C4043"/>
                </a:solidFill>
                <a:latin typeface="+mj-lt"/>
              </a:rPr>
              <a:t>datasets</a:t>
            </a:r>
            <a:endParaRPr lang="el-GR" dirty="0">
              <a:latin typeface="+mj-lt"/>
            </a:endParaRPr>
          </a:p>
        </p:txBody>
      </p:sp>
      <p:cxnSp>
        <p:nvCxnSpPr>
          <p:cNvPr id="55" name="Ευθύγραμμο βέλος σύνδεσης 54">
            <a:extLst>
              <a:ext uri="{FF2B5EF4-FFF2-40B4-BE49-F238E27FC236}">
                <a16:creationId xmlns:a16="http://schemas.microsoft.com/office/drawing/2014/main" id="{56152E13-066D-E51A-C28A-F58762FA1019}"/>
              </a:ext>
            </a:extLst>
          </p:cNvPr>
          <p:cNvCxnSpPr>
            <a:cxnSpLocks/>
            <a:stCxn id="5" idx="2"/>
            <a:endCxn id="7" idx="0"/>
          </p:cNvCxnSpPr>
          <p:nvPr/>
        </p:nvCxnSpPr>
        <p:spPr>
          <a:xfrm>
            <a:off x="1301422" y="4152900"/>
            <a:ext cx="16935" cy="197991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6" name="Ορθογώνιο 55">
            <a:extLst>
              <a:ext uri="{FF2B5EF4-FFF2-40B4-BE49-F238E27FC236}">
                <a16:creationId xmlns:a16="http://schemas.microsoft.com/office/drawing/2014/main" id="{3815021F-1E7E-A042-2D29-EA8FA075FEFD}"/>
              </a:ext>
            </a:extLst>
          </p:cNvPr>
          <p:cNvSpPr/>
          <p:nvPr/>
        </p:nvSpPr>
        <p:spPr>
          <a:xfrm>
            <a:off x="4123533" y="4095373"/>
            <a:ext cx="1371600"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clusters</a:t>
            </a:r>
            <a:endParaRPr lang="el-GR" dirty="0">
              <a:solidFill>
                <a:schemeClr val="tx1"/>
              </a:solidFill>
            </a:endParaRPr>
          </a:p>
        </p:txBody>
      </p:sp>
      <p:sp>
        <p:nvSpPr>
          <p:cNvPr id="57" name="Ορθογώνιο 56">
            <a:extLst>
              <a:ext uri="{FF2B5EF4-FFF2-40B4-BE49-F238E27FC236}">
                <a16:creationId xmlns:a16="http://schemas.microsoft.com/office/drawing/2014/main" id="{63603456-8D42-9C64-7147-F6CF718907DB}"/>
              </a:ext>
            </a:extLst>
          </p:cNvPr>
          <p:cNvSpPr/>
          <p:nvPr/>
        </p:nvSpPr>
        <p:spPr>
          <a:xfrm>
            <a:off x="5257804" y="5199504"/>
            <a:ext cx="2017494"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Πίνακας μετάβασης </a:t>
            </a:r>
            <a:r>
              <a:rPr lang="en-US" dirty="0">
                <a:solidFill>
                  <a:schemeClr val="tx1"/>
                </a:solidFill>
              </a:rPr>
              <a:t>Markov</a:t>
            </a:r>
            <a:endParaRPr lang="el-GR" dirty="0">
              <a:solidFill>
                <a:schemeClr val="tx1"/>
              </a:solidFill>
            </a:endParaRPr>
          </a:p>
        </p:txBody>
      </p:sp>
      <p:sp>
        <p:nvSpPr>
          <p:cNvPr id="58" name="Ορθογώνιο 57">
            <a:extLst>
              <a:ext uri="{FF2B5EF4-FFF2-40B4-BE49-F238E27FC236}">
                <a16:creationId xmlns:a16="http://schemas.microsoft.com/office/drawing/2014/main" id="{33EED675-3E71-DFFE-E91E-01714293F0DC}"/>
              </a:ext>
            </a:extLst>
          </p:cNvPr>
          <p:cNvSpPr/>
          <p:nvPr/>
        </p:nvSpPr>
        <p:spPr>
          <a:xfrm>
            <a:off x="4114801" y="8343900"/>
            <a:ext cx="138033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3</a:t>
            </a:r>
            <a:r>
              <a:rPr lang="en-US" dirty="0">
                <a:solidFill>
                  <a:schemeClr val="tx1"/>
                </a:solidFill>
              </a:rPr>
              <a:t> clusters</a:t>
            </a:r>
            <a:endParaRPr lang="el-GR" dirty="0">
              <a:solidFill>
                <a:schemeClr val="tx1"/>
              </a:solidFill>
            </a:endParaRPr>
          </a:p>
        </p:txBody>
      </p:sp>
      <p:sp>
        <p:nvSpPr>
          <p:cNvPr id="59" name="Ορθογώνιο 58">
            <a:extLst>
              <a:ext uri="{FF2B5EF4-FFF2-40B4-BE49-F238E27FC236}">
                <a16:creationId xmlns:a16="http://schemas.microsoft.com/office/drawing/2014/main" id="{C53515CC-E411-B76B-9234-BE1A6E13F4BB}"/>
              </a:ext>
            </a:extLst>
          </p:cNvPr>
          <p:cNvSpPr/>
          <p:nvPr/>
        </p:nvSpPr>
        <p:spPr>
          <a:xfrm>
            <a:off x="5257801" y="7199619"/>
            <a:ext cx="2017494"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Πίνακας μετάβασης </a:t>
            </a:r>
            <a:r>
              <a:rPr lang="en-US" dirty="0">
                <a:solidFill>
                  <a:schemeClr val="tx1"/>
                </a:solidFill>
              </a:rPr>
              <a:t>Markov</a:t>
            </a:r>
            <a:endParaRPr lang="el-GR" dirty="0">
              <a:solidFill>
                <a:schemeClr val="tx1"/>
              </a:solidFill>
            </a:endParaRPr>
          </a:p>
        </p:txBody>
      </p:sp>
      <p:sp>
        <p:nvSpPr>
          <p:cNvPr id="60" name="Ορθογώνιο 59">
            <a:extLst>
              <a:ext uri="{FF2B5EF4-FFF2-40B4-BE49-F238E27FC236}">
                <a16:creationId xmlns:a16="http://schemas.microsoft.com/office/drawing/2014/main" id="{5DA81B0E-E652-7C39-5367-A22877BF6B20}"/>
              </a:ext>
            </a:extLst>
          </p:cNvPr>
          <p:cNvSpPr/>
          <p:nvPr/>
        </p:nvSpPr>
        <p:spPr>
          <a:xfrm>
            <a:off x="8077201" y="4095373"/>
            <a:ext cx="1411176"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Δεξαμενή με δείγματα</a:t>
            </a:r>
          </a:p>
        </p:txBody>
      </p:sp>
      <p:sp>
        <p:nvSpPr>
          <p:cNvPr id="61" name="Ορθογώνιο 60">
            <a:extLst>
              <a:ext uri="{FF2B5EF4-FFF2-40B4-BE49-F238E27FC236}">
                <a16:creationId xmlns:a16="http://schemas.microsoft.com/office/drawing/2014/main" id="{CF702B49-9619-37F2-99AB-866A429F7CA3}"/>
              </a:ext>
            </a:extLst>
          </p:cNvPr>
          <p:cNvSpPr/>
          <p:nvPr/>
        </p:nvSpPr>
        <p:spPr>
          <a:xfrm>
            <a:off x="8077195" y="5199732"/>
            <a:ext cx="1411180"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Παραγόμενη ακολουθία</a:t>
            </a:r>
          </a:p>
        </p:txBody>
      </p:sp>
      <p:sp>
        <p:nvSpPr>
          <p:cNvPr id="62" name="Ορθογώνιο 61">
            <a:extLst>
              <a:ext uri="{FF2B5EF4-FFF2-40B4-BE49-F238E27FC236}">
                <a16:creationId xmlns:a16="http://schemas.microsoft.com/office/drawing/2014/main" id="{391A60CC-6EB3-D6BE-6191-9C46CD862014}"/>
              </a:ext>
            </a:extLst>
          </p:cNvPr>
          <p:cNvSpPr/>
          <p:nvPr/>
        </p:nvSpPr>
        <p:spPr>
          <a:xfrm>
            <a:off x="8077196" y="7203852"/>
            <a:ext cx="140460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Δεξαμενή με δείγματα</a:t>
            </a:r>
          </a:p>
        </p:txBody>
      </p:sp>
      <p:sp>
        <p:nvSpPr>
          <p:cNvPr id="63" name="Ορθογώνιο 62">
            <a:extLst>
              <a:ext uri="{FF2B5EF4-FFF2-40B4-BE49-F238E27FC236}">
                <a16:creationId xmlns:a16="http://schemas.microsoft.com/office/drawing/2014/main" id="{FA44CD7C-7B1A-2F3E-C482-B68AA3FF7DB8}"/>
              </a:ext>
            </a:extLst>
          </p:cNvPr>
          <p:cNvSpPr/>
          <p:nvPr/>
        </p:nvSpPr>
        <p:spPr>
          <a:xfrm>
            <a:off x="8077196" y="8338386"/>
            <a:ext cx="1398028"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Παραγόμενη ακολουθία</a:t>
            </a:r>
          </a:p>
        </p:txBody>
      </p:sp>
      <p:sp>
        <p:nvSpPr>
          <p:cNvPr id="1025" name="Ορθογώνιο 1024">
            <a:extLst>
              <a:ext uri="{FF2B5EF4-FFF2-40B4-BE49-F238E27FC236}">
                <a16:creationId xmlns:a16="http://schemas.microsoft.com/office/drawing/2014/main" id="{0FF44CBB-EB50-07A8-1FF8-48EA982AEC72}"/>
              </a:ext>
            </a:extLst>
          </p:cNvPr>
          <p:cNvSpPr/>
          <p:nvPr/>
        </p:nvSpPr>
        <p:spPr>
          <a:xfrm>
            <a:off x="10363200" y="6210300"/>
            <a:ext cx="1560295"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GenDataset</a:t>
            </a:r>
            <a:r>
              <a:rPr lang="el-GR" dirty="0">
                <a:solidFill>
                  <a:schemeClr val="tx1"/>
                </a:solidFill>
              </a:rPr>
              <a:t>_</a:t>
            </a:r>
            <a:r>
              <a:rPr lang="en-US" dirty="0">
                <a:solidFill>
                  <a:schemeClr val="tx1"/>
                </a:solidFill>
              </a:rPr>
              <a:t>n</a:t>
            </a:r>
            <a:endParaRPr lang="el-GR" dirty="0">
              <a:solidFill>
                <a:schemeClr val="tx1"/>
              </a:solidFill>
            </a:endParaRPr>
          </a:p>
          <a:p>
            <a:pPr algn="ctr"/>
            <a:r>
              <a:rPr lang="en-US" dirty="0">
                <a:solidFill>
                  <a:schemeClr val="tx1"/>
                </a:solidFill>
              </a:rPr>
              <a:t>(x, y)</a:t>
            </a:r>
            <a:endParaRPr lang="el-GR" dirty="0">
              <a:solidFill>
                <a:schemeClr val="tx1"/>
              </a:solidFill>
            </a:endParaRPr>
          </a:p>
        </p:txBody>
      </p:sp>
      <p:sp>
        <p:nvSpPr>
          <p:cNvPr id="1026" name="Ορθογώνιο 1025">
            <a:extLst>
              <a:ext uri="{FF2B5EF4-FFF2-40B4-BE49-F238E27FC236}">
                <a16:creationId xmlns:a16="http://schemas.microsoft.com/office/drawing/2014/main" id="{14CE21C0-DB29-CD71-4E16-1ED03B69CF80}"/>
              </a:ext>
            </a:extLst>
          </p:cNvPr>
          <p:cNvSpPr/>
          <p:nvPr/>
        </p:nvSpPr>
        <p:spPr>
          <a:xfrm>
            <a:off x="10363199" y="6821181"/>
            <a:ext cx="1560296"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a:t>
            </a:r>
            <a:r>
              <a:rPr lang="en-US" dirty="0">
                <a:solidFill>
                  <a:schemeClr val="tx1"/>
                </a:solidFill>
              </a:rPr>
              <a:t>None, 288</a:t>
            </a:r>
            <a:r>
              <a:rPr lang="el-GR" dirty="0">
                <a:solidFill>
                  <a:schemeClr val="tx1"/>
                </a:solidFill>
              </a:rPr>
              <a:t>)</a:t>
            </a:r>
          </a:p>
        </p:txBody>
      </p:sp>
      <p:sp>
        <p:nvSpPr>
          <p:cNvPr id="1027" name="Ορθογώνιο 1026">
            <a:extLst>
              <a:ext uri="{FF2B5EF4-FFF2-40B4-BE49-F238E27FC236}">
                <a16:creationId xmlns:a16="http://schemas.microsoft.com/office/drawing/2014/main" id="{64CEFC6B-0286-97E1-0E1C-D01AB6F0CC18}"/>
              </a:ext>
            </a:extLst>
          </p:cNvPr>
          <p:cNvSpPr/>
          <p:nvPr/>
        </p:nvSpPr>
        <p:spPr>
          <a:xfrm>
            <a:off x="14728398" y="2171700"/>
            <a:ext cx="1563899"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GenDataset</a:t>
            </a:r>
            <a:r>
              <a:rPr lang="el-GR" dirty="0">
                <a:solidFill>
                  <a:schemeClr val="tx1"/>
                </a:solidFill>
              </a:rPr>
              <a:t>_</a:t>
            </a:r>
            <a:r>
              <a:rPr lang="en-US" dirty="0">
                <a:solidFill>
                  <a:schemeClr val="tx1"/>
                </a:solidFill>
              </a:rPr>
              <a:t>n</a:t>
            </a:r>
            <a:endParaRPr lang="el-GR" dirty="0">
              <a:solidFill>
                <a:schemeClr val="tx1"/>
              </a:solidFill>
            </a:endParaRPr>
          </a:p>
          <a:p>
            <a:pPr algn="ctr"/>
            <a:r>
              <a:rPr lang="en-US" dirty="0">
                <a:solidFill>
                  <a:schemeClr val="tx1"/>
                </a:solidFill>
              </a:rPr>
              <a:t>(x)</a:t>
            </a:r>
            <a:endParaRPr lang="el-GR" dirty="0">
              <a:solidFill>
                <a:schemeClr val="tx1"/>
              </a:solidFill>
            </a:endParaRPr>
          </a:p>
        </p:txBody>
      </p:sp>
      <p:sp>
        <p:nvSpPr>
          <p:cNvPr id="1028" name="Ορθογώνιο 1027">
            <a:extLst>
              <a:ext uri="{FF2B5EF4-FFF2-40B4-BE49-F238E27FC236}">
                <a16:creationId xmlns:a16="http://schemas.microsoft.com/office/drawing/2014/main" id="{86394EF7-3627-53E5-2209-D1B39FD13316}"/>
              </a:ext>
            </a:extLst>
          </p:cNvPr>
          <p:cNvSpPr/>
          <p:nvPr/>
        </p:nvSpPr>
        <p:spPr>
          <a:xfrm>
            <a:off x="16292295" y="2171700"/>
            <a:ext cx="774699"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(365</a:t>
            </a:r>
            <a:r>
              <a:rPr lang="en-US" dirty="0">
                <a:solidFill>
                  <a:schemeClr val="tx1"/>
                </a:solidFill>
              </a:rPr>
              <a:t>, 288</a:t>
            </a:r>
            <a:r>
              <a:rPr lang="el-GR" dirty="0">
                <a:solidFill>
                  <a:schemeClr val="tx1"/>
                </a:solidFill>
              </a:rPr>
              <a:t>)</a:t>
            </a:r>
          </a:p>
        </p:txBody>
      </p:sp>
      <p:sp>
        <p:nvSpPr>
          <p:cNvPr id="1036" name="TextBox 1035">
            <a:extLst>
              <a:ext uri="{FF2B5EF4-FFF2-40B4-BE49-F238E27FC236}">
                <a16:creationId xmlns:a16="http://schemas.microsoft.com/office/drawing/2014/main" id="{77D93299-157E-6411-E97C-EC12291F327E}"/>
              </a:ext>
            </a:extLst>
          </p:cNvPr>
          <p:cNvSpPr txBox="1"/>
          <p:nvPr/>
        </p:nvSpPr>
        <p:spPr>
          <a:xfrm>
            <a:off x="6227757" y="2731978"/>
            <a:ext cx="4760266" cy="400110"/>
          </a:xfrm>
          <a:prstGeom prst="rect">
            <a:avLst/>
          </a:prstGeom>
          <a:noFill/>
        </p:spPr>
        <p:txBody>
          <a:bodyPr wrap="square" rtlCol="0">
            <a:spAutoFit/>
          </a:bodyPr>
          <a:lstStyle/>
          <a:p>
            <a:pPr algn="ctr"/>
            <a:r>
              <a:rPr lang="el-GR" sz="2000" b="1" u="sng" dirty="0"/>
              <a:t>Δεύτερος τρόπος επαύξησης δεδομένων</a:t>
            </a:r>
          </a:p>
        </p:txBody>
      </p:sp>
      <p:cxnSp>
        <p:nvCxnSpPr>
          <p:cNvPr id="1037" name="Ευθεία γραμμή σύνδεσης 1036">
            <a:extLst>
              <a:ext uri="{FF2B5EF4-FFF2-40B4-BE49-F238E27FC236}">
                <a16:creationId xmlns:a16="http://schemas.microsoft.com/office/drawing/2014/main" id="{419DF23B-4B63-545C-48BC-B34F59C599C5}"/>
              </a:ext>
            </a:extLst>
          </p:cNvPr>
          <p:cNvCxnSpPr>
            <a:cxnSpLocks/>
          </p:cNvCxnSpPr>
          <p:nvPr/>
        </p:nvCxnSpPr>
        <p:spPr>
          <a:xfrm>
            <a:off x="3657600" y="2476501"/>
            <a:ext cx="0" cy="7391399"/>
          </a:xfrm>
          <a:prstGeom prst="line">
            <a:avLst/>
          </a:prstGeom>
          <a:ln w="15875">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7BFBC40A-4546-6542-3781-DC135DD0DCFD}"/>
              </a:ext>
            </a:extLst>
          </p:cNvPr>
          <p:cNvSpPr txBox="1"/>
          <p:nvPr/>
        </p:nvSpPr>
        <p:spPr>
          <a:xfrm>
            <a:off x="5791200" y="3684981"/>
            <a:ext cx="2577702" cy="369332"/>
          </a:xfrm>
          <a:prstGeom prst="rect">
            <a:avLst/>
          </a:prstGeom>
          <a:noFill/>
        </p:spPr>
        <p:txBody>
          <a:bodyPr wrap="square" rtlCol="0">
            <a:spAutoFit/>
          </a:bodyPr>
          <a:lstStyle/>
          <a:p>
            <a:pPr marL="400050" indent="-400050">
              <a:buFont typeface="+mj-lt"/>
              <a:buAutoNum type="romanLcPeriod"/>
            </a:pPr>
            <a:r>
              <a:rPr lang="el-GR" dirty="0"/>
              <a:t>Εργάσιμες</a:t>
            </a:r>
          </a:p>
        </p:txBody>
      </p:sp>
      <p:sp>
        <p:nvSpPr>
          <p:cNvPr id="1045" name="TextBox 1044">
            <a:extLst>
              <a:ext uri="{FF2B5EF4-FFF2-40B4-BE49-F238E27FC236}">
                <a16:creationId xmlns:a16="http://schemas.microsoft.com/office/drawing/2014/main" id="{CC82C507-3392-B3C0-562A-FA34DDAD8264}"/>
              </a:ext>
            </a:extLst>
          </p:cNvPr>
          <p:cNvSpPr txBox="1"/>
          <p:nvPr/>
        </p:nvSpPr>
        <p:spPr>
          <a:xfrm>
            <a:off x="5791200" y="6515100"/>
            <a:ext cx="2577702" cy="369332"/>
          </a:xfrm>
          <a:prstGeom prst="rect">
            <a:avLst/>
          </a:prstGeom>
          <a:noFill/>
        </p:spPr>
        <p:txBody>
          <a:bodyPr wrap="square" rtlCol="0">
            <a:spAutoFit/>
          </a:bodyPr>
          <a:lstStyle/>
          <a:p>
            <a:pPr marL="400050" indent="-400050">
              <a:buFont typeface="+mj-lt"/>
              <a:buAutoNum type="romanLcPeriod" startAt="2"/>
            </a:pPr>
            <a:r>
              <a:rPr lang="el-GR" dirty="0"/>
              <a:t>Μη εργάσιμες</a:t>
            </a:r>
          </a:p>
        </p:txBody>
      </p:sp>
      <p:cxnSp>
        <p:nvCxnSpPr>
          <p:cNvPr id="1055" name="Γραμμή σύνδεσης: Γωνιώδης 1054">
            <a:extLst>
              <a:ext uri="{FF2B5EF4-FFF2-40B4-BE49-F238E27FC236}">
                <a16:creationId xmlns:a16="http://schemas.microsoft.com/office/drawing/2014/main" id="{E1BCBE00-AC25-0707-C7AE-970B7985331D}"/>
              </a:ext>
            </a:extLst>
          </p:cNvPr>
          <p:cNvCxnSpPr>
            <a:stCxn id="8" idx="0"/>
            <a:endCxn id="56" idx="1"/>
          </p:cNvCxnSpPr>
          <p:nvPr/>
        </p:nvCxnSpPr>
        <p:spPr>
          <a:xfrm rot="5400000" flipH="1" flipV="1">
            <a:off x="2454570" y="4463856"/>
            <a:ext cx="1732005" cy="1605922"/>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57" name="Γραμμή σύνδεσης: Γωνιώδης 1056">
            <a:extLst>
              <a:ext uri="{FF2B5EF4-FFF2-40B4-BE49-F238E27FC236}">
                <a16:creationId xmlns:a16="http://schemas.microsoft.com/office/drawing/2014/main" id="{70E80BCA-F07C-3D2E-C2C6-62D8507E9880}"/>
              </a:ext>
            </a:extLst>
          </p:cNvPr>
          <p:cNvCxnSpPr>
            <a:cxnSpLocks/>
            <a:stCxn id="8" idx="2"/>
            <a:endCxn id="58" idx="1"/>
          </p:cNvCxnSpPr>
          <p:nvPr/>
        </p:nvCxnSpPr>
        <p:spPr>
          <a:xfrm rot="16200000" flipH="1">
            <a:off x="2363386" y="6897925"/>
            <a:ext cx="1905641" cy="1597190"/>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62" name="Γραμμή σύνδεσης: Γωνιώδης 1061">
            <a:extLst>
              <a:ext uri="{FF2B5EF4-FFF2-40B4-BE49-F238E27FC236}">
                <a16:creationId xmlns:a16="http://schemas.microsoft.com/office/drawing/2014/main" id="{E86DAE43-926A-9898-267E-61FD33C5BEA0}"/>
              </a:ext>
            </a:extLst>
          </p:cNvPr>
          <p:cNvCxnSpPr>
            <a:cxnSpLocks/>
            <a:endCxn id="57" idx="1"/>
          </p:cNvCxnSpPr>
          <p:nvPr/>
        </p:nvCxnSpPr>
        <p:spPr>
          <a:xfrm flipV="1">
            <a:off x="2425054" y="5504945"/>
            <a:ext cx="2832750" cy="635412"/>
          </a:xfrm>
          <a:prstGeom prst="bentConnector3">
            <a:avLst>
              <a:gd name="adj1" fmla="val 50000"/>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65" name="Γραμμή σύνδεσης: Γωνιώδης 1064">
            <a:extLst>
              <a:ext uri="{FF2B5EF4-FFF2-40B4-BE49-F238E27FC236}">
                <a16:creationId xmlns:a16="http://schemas.microsoft.com/office/drawing/2014/main" id="{F19D3E48-B674-A8D0-4BE9-4AE975AF6E50}"/>
              </a:ext>
            </a:extLst>
          </p:cNvPr>
          <p:cNvCxnSpPr>
            <a:cxnSpLocks/>
            <a:endCxn id="59" idx="1"/>
          </p:cNvCxnSpPr>
          <p:nvPr/>
        </p:nvCxnSpPr>
        <p:spPr>
          <a:xfrm>
            <a:off x="2473463" y="6736163"/>
            <a:ext cx="2784338" cy="768897"/>
          </a:xfrm>
          <a:prstGeom prst="bentConnector3">
            <a:avLst>
              <a:gd name="adj1" fmla="val 50000"/>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80" name="Γραμμή σύνδεσης: Γωνιώδης 1079">
            <a:extLst>
              <a:ext uri="{FF2B5EF4-FFF2-40B4-BE49-F238E27FC236}">
                <a16:creationId xmlns:a16="http://schemas.microsoft.com/office/drawing/2014/main" id="{2D1F88B3-11C3-8A67-DC94-A228EDCFCFA3}"/>
              </a:ext>
            </a:extLst>
          </p:cNvPr>
          <p:cNvCxnSpPr>
            <a:cxnSpLocks/>
            <a:endCxn id="59" idx="1"/>
          </p:cNvCxnSpPr>
          <p:nvPr/>
        </p:nvCxnSpPr>
        <p:spPr>
          <a:xfrm rot="5400000" flipH="1" flipV="1">
            <a:off x="4455852" y="7541951"/>
            <a:ext cx="838840" cy="765058"/>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82" name="Γραμμή σύνδεσης: Γωνιώδης 1081">
            <a:extLst>
              <a:ext uri="{FF2B5EF4-FFF2-40B4-BE49-F238E27FC236}">
                <a16:creationId xmlns:a16="http://schemas.microsoft.com/office/drawing/2014/main" id="{343C8CA8-4C63-415E-CDF8-E8FCD96F563F}"/>
              </a:ext>
            </a:extLst>
          </p:cNvPr>
          <p:cNvCxnSpPr>
            <a:cxnSpLocks/>
          </p:cNvCxnSpPr>
          <p:nvPr/>
        </p:nvCxnSpPr>
        <p:spPr>
          <a:xfrm rot="16200000" flipH="1">
            <a:off x="4471989" y="4719473"/>
            <a:ext cx="805106" cy="763594"/>
          </a:xfrm>
          <a:prstGeom prst="bentConnector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90" name="Ευθύγραμμο βέλος σύνδεσης 1089">
            <a:extLst>
              <a:ext uri="{FF2B5EF4-FFF2-40B4-BE49-F238E27FC236}">
                <a16:creationId xmlns:a16="http://schemas.microsoft.com/office/drawing/2014/main" id="{2E9E200D-6559-1A13-76F7-7B446B5B4ED5}"/>
              </a:ext>
            </a:extLst>
          </p:cNvPr>
          <p:cNvCxnSpPr>
            <a:cxnSpLocks/>
            <a:stCxn id="56" idx="3"/>
            <a:endCxn id="60" idx="1"/>
          </p:cNvCxnSpPr>
          <p:nvPr/>
        </p:nvCxnSpPr>
        <p:spPr>
          <a:xfrm>
            <a:off x="5495133" y="4400814"/>
            <a:ext cx="2582068"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94" name="Ευθύγραμμο βέλος σύνδεσης 1093">
            <a:extLst>
              <a:ext uri="{FF2B5EF4-FFF2-40B4-BE49-F238E27FC236}">
                <a16:creationId xmlns:a16="http://schemas.microsoft.com/office/drawing/2014/main" id="{23F865B1-332F-FFD0-B791-A46B70623836}"/>
              </a:ext>
            </a:extLst>
          </p:cNvPr>
          <p:cNvCxnSpPr>
            <a:cxnSpLocks/>
            <a:stCxn id="57" idx="3"/>
            <a:endCxn id="61" idx="1"/>
          </p:cNvCxnSpPr>
          <p:nvPr/>
        </p:nvCxnSpPr>
        <p:spPr>
          <a:xfrm>
            <a:off x="7275298" y="5504945"/>
            <a:ext cx="801897" cy="22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095" name="Ευθύγραμμο βέλος σύνδεσης 1094">
            <a:extLst>
              <a:ext uri="{FF2B5EF4-FFF2-40B4-BE49-F238E27FC236}">
                <a16:creationId xmlns:a16="http://schemas.microsoft.com/office/drawing/2014/main" id="{F9FA04DA-A566-9919-C75C-21D70A604C03}"/>
              </a:ext>
            </a:extLst>
          </p:cNvPr>
          <p:cNvCxnSpPr>
            <a:cxnSpLocks/>
            <a:stCxn id="58" idx="3"/>
          </p:cNvCxnSpPr>
          <p:nvPr/>
        </p:nvCxnSpPr>
        <p:spPr>
          <a:xfrm>
            <a:off x="5495133" y="8649341"/>
            <a:ext cx="2582062" cy="109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03" name="Ευθύγραμμο βέλος σύνδεσης 1102">
            <a:extLst>
              <a:ext uri="{FF2B5EF4-FFF2-40B4-BE49-F238E27FC236}">
                <a16:creationId xmlns:a16="http://schemas.microsoft.com/office/drawing/2014/main" id="{5392AAEA-BBD4-D16A-400F-31B77311BE4E}"/>
              </a:ext>
            </a:extLst>
          </p:cNvPr>
          <p:cNvCxnSpPr>
            <a:cxnSpLocks/>
            <a:stCxn id="59" idx="3"/>
            <a:endCxn id="62" idx="1"/>
          </p:cNvCxnSpPr>
          <p:nvPr/>
        </p:nvCxnSpPr>
        <p:spPr>
          <a:xfrm>
            <a:off x="7275295" y="7505060"/>
            <a:ext cx="801901" cy="423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05" name="Γραμμή σύνδεσης: Γωνιώδης 1104">
            <a:extLst>
              <a:ext uri="{FF2B5EF4-FFF2-40B4-BE49-F238E27FC236}">
                <a16:creationId xmlns:a16="http://schemas.microsoft.com/office/drawing/2014/main" id="{2DE09C96-3DE2-ABEE-803E-23B24E5E1251}"/>
              </a:ext>
            </a:extLst>
          </p:cNvPr>
          <p:cNvCxnSpPr>
            <a:cxnSpLocks/>
            <a:stCxn id="60" idx="3"/>
            <a:endCxn id="1025" idx="1"/>
          </p:cNvCxnSpPr>
          <p:nvPr/>
        </p:nvCxnSpPr>
        <p:spPr>
          <a:xfrm>
            <a:off x="9488377" y="4400814"/>
            <a:ext cx="874823" cy="2114927"/>
          </a:xfrm>
          <a:prstGeom prst="bentConnector3">
            <a:avLst>
              <a:gd name="adj1" fmla="val 50000"/>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08" name="Γραμμή σύνδεσης: Γωνιώδης 1107">
            <a:extLst>
              <a:ext uri="{FF2B5EF4-FFF2-40B4-BE49-F238E27FC236}">
                <a16:creationId xmlns:a16="http://schemas.microsoft.com/office/drawing/2014/main" id="{BC6B658A-4426-9079-7683-C77C12C40912}"/>
              </a:ext>
            </a:extLst>
          </p:cNvPr>
          <p:cNvCxnSpPr>
            <a:cxnSpLocks/>
            <a:stCxn id="63" idx="3"/>
            <a:endCxn id="1025" idx="1"/>
          </p:cNvCxnSpPr>
          <p:nvPr/>
        </p:nvCxnSpPr>
        <p:spPr>
          <a:xfrm flipV="1">
            <a:off x="9475224" y="6515741"/>
            <a:ext cx="887976" cy="2128086"/>
          </a:xfrm>
          <a:prstGeom prst="bentConnector3">
            <a:avLst>
              <a:gd name="adj1" fmla="val 50715"/>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10" name="Γραμμή σύνδεσης: Γωνιώδης 1109">
            <a:extLst>
              <a:ext uri="{FF2B5EF4-FFF2-40B4-BE49-F238E27FC236}">
                <a16:creationId xmlns:a16="http://schemas.microsoft.com/office/drawing/2014/main" id="{FEBB0E50-45EF-8379-C5D5-28A00428B4E6}"/>
              </a:ext>
            </a:extLst>
          </p:cNvPr>
          <p:cNvCxnSpPr>
            <a:cxnSpLocks/>
            <a:stCxn id="62" idx="3"/>
            <a:endCxn id="1025" idx="1"/>
          </p:cNvCxnSpPr>
          <p:nvPr/>
        </p:nvCxnSpPr>
        <p:spPr>
          <a:xfrm flipV="1">
            <a:off x="9481798" y="6515741"/>
            <a:ext cx="881402" cy="993552"/>
          </a:xfrm>
          <a:prstGeom prst="bentConnector3">
            <a:avLst>
              <a:gd name="adj1" fmla="val 50360"/>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13" name="Γραμμή σύνδεσης: Γωνιώδης 1112">
            <a:extLst>
              <a:ext uri="{FF2B5EF4-FFF2-40B4-BE49-F238E27FC236}">
                <a16:creationId xmlns:a16="http://schemas.microsoft.com/office/drawing/2014/main" id="{9AF6F6C1-562F-9022-E3EC-57978A3DC3E7}"/>
              </a:ext>
            </a:extLst>
          </p:cNvPr>
          <p:cNvCxnSpPr>
            <a:cxnSpLocks/>
            <a:stCxn id="61" idx="3"/>
            <a:endCxn id="1025" idx="1"/>
          </p:cNvCxnSpPr>
          <p:nvPr/>
        </p:nvCxnSpPr>
        <p:spPr>
          <a:xfrm>
            <a:off x="9488375" y="5505173"/>
            <a:ext cx="874825" cy="1010568"/>
          </a:xfrm>
          <a:prstGeom prst="bentConnector3">
            <a:avLst>
              <a:gd name="adj1" fmla="val 50000"/>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25" name="Ορθογώνιο 1124">
            <a:extLst>
              <a:ext uri="{FF2B5EF4-FFF2-40B4-BE49-F238E27FC236}">
                <a16:creationId xmlns:a16="http://schemas.microsoft.com/office/drawing/2014/main" id="{41CC6DF3-AF5D-A28D-95F2-48D9EBEFBADE}"/>
              </a:ext>
            </a:extLst>
          </p:cNvPr>
          <p:cNvSpPr/>
          <p:nvPr/>
        </p:nvSpPr>
        <p:spPr>
          <a:xfrm>
            <a:off x="14768296" y="4747558"/>
            <a:ext cx="1563899"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GenDataset</a:t>
            </a:r>
            <a:endParaRPr lang="el-GR" dirty="0">
              <a:solidFill>
                <a:schemeClr val="tx1"/>
              </a:solidFill>
            </a:endParaRPr>
          </a:p>
          <a:p>
            <a:pPr algn="ctr"/>
            <a:r>
              <a:rPr lang="en-US" dirty="0">
                <a:solidFill>
                  <a:schemeClr val="tx1"/>
                </a:solidFill>
              </a:rPr>
              <a:t>(x)</a:t>
            </a:r>
            <a:endParaRPr lang="el-GR" dirty="0">
              <a:solidFill>
                <a:schemeClr val="tx1"/>
              </a:solidFill>
            </a:endParaRPr>
          </a:p>
        </p:txBody>
      </p:sp>
      <p:sp>
        <p:nvSpPr>
          <p:cNvPr id="1126" name="Ορθογώνιο 1125">
            <a:extLst>
              <a:ext uri="{FF2B5EF4-FFF2-40B4-BE49-F238E27FC236}">
                <a16:creationId xmlns:a16="http://schemas.microsoft.com/office/drawing/2014/main" id="{FFD08404-362E-5F3C-519B-A0814346EC03}"/>
              </a:ext>
            </a:extLst>
          </p:cNvPr>
          <p:cNvSpPr/>
          <p:nvPr/>
        </p:nvSpPr>
        <p:spPr>
          <a:xfrm>
            <a:off x="16332193" y="4747558"/>
            <a:ext cx="734801"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(365</a:t>
            </a:r>
            <a:r>
              <a:rPr lang="en-US" dirty="0">
                <a:solidFill>
                  <a:schemeClr val="tx1"/>
                </a:solidFill>
              </a:rPr>
              <a:t>, 288</a:t>
            </a:r>
            <a:r>
              <a:rPr lang="el-GR" dirty="0">
                <a:solidFill>
                  <a:schemeClr val="tx1"/>
                </a:solidFill>
              </a:rPr>
              <a:t>)</a:t>
            </a:r>
          </a:p>
        </p:txBody>
      </p:sp>
      <p:cxnSp>
        <p:nvCxnSpPr>
          <p:cNvPr id="1128" name="Γραμμή σύνδεσης: Γωνιώδης 1127">
            <a:extLst>
              <a:ext uri="{FF2B5EF4-FFF2-40B4-BE49-F238E27FC236}">
                <a16:creationId xmlns:a16="http://schemas.microsoft.com/office/drawing/2014/main" id="{1A89861E-63ED-EEA9-92C8-CB34734C61F5}"/>
              </a:ext>
            </a:extLst>
          </p:cNvPr>
          <p:cNvCxnSpPr>
            <a:cxnSpLocks/>
            <a:stCxn id="1025" idx="3"/>
            <a:endCxn id="1027" idx="1"/>
          </p:cNvCxnSpPr>
          <p:nvPr/>
        </p:nvCxnSpPr>
        <p:spPr>
          <a:xfrm flipV="1">
            <a:off x="11923495" y="2477141"/>
            <a:ext cx="2804903" cy="4038600"/>
          </a:xfrm>
          <a:prstGeom prst="bentConnector3">
            <a:avLst>
              <a:gd name="adj1" fmla="val 23577"/>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36" name="Ορθογώνιο 1135">
            <a:extLst>
              <a:ext uri="{FF2B5EF4-FFF2-40B4-BE49-F238E27FC236}">
                <a16:creationId xmlns:a16="http://schemas.microsoft.com/office/drawing/2014/main" id="{74CDE36D-645E-FEF3-597C-84B4F72B7B16}"/>
              </a:ext>
            </a:extLst>
          </p:cNvPr>
          <p:cNvSpPr/>
          <p:nvPr/>
        </p:nvSpPr>
        <p:spPr>
          <a:xfrm>
            <a:off x="13643812" y="7338358"/>
            <a:ext cx="975367"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Bus1(x)</a:t>
            </a:r>
            <a:endParaRPr lang="el-GR" dirty="0">
              <a:solidFill>
                <a:schemeClr val="tx1"/>
              </a:solidFill>
            </a:endParaRPr>
          </a:p>
        </p:txBody>
      </p:sp>
      <p:sp>
        <p:nvSpPr>
          <p:cNvPr id="1137" name="Ορθογώνιο 1136">
            <a:extLst>
              <a:ext uri="{FF2B5EF4-FFF2-40B4-BE49-F238E27FC236}">
                <a16:creationId xmlns:a16="http://schemas.microsoft.com/office/drawing/2014/main" id="{1D9E3B6C-AAF1-BA93-17BE-51E9016231F1}"/>
              </a:ext>
            </a:extLst>
          </p:cNvPr>
          <p:cNvSpPr/>
          <p:nvPr/>
        </p:nvSpPr>
        <p:spPr>
          <a:xfrm>
            <a:off x="13643812" y="7960338"/>
            <a:ext cx="975367"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(365</a:t>
            </a:r>
            <a:r>
              <a:rPr lang="en-US" dirty="0">
                <a:solidFill>
                  <a:schemeClr val="tx1"/>
                </a:solidFill>
              </a:rPr>
              <a:t>,96</a:t>
            </a:r>
            <a:r>
              <a:rPr lang="el-GR" dirty="0">
                <a:solidFill>
                  <a:schemeClr val="tx1"/>
                </a:solidFill>
              </a:rPr>
              <a:t>)</a:t>
            </a:r>
          </a:p>
        </p:txBody>
      </p:sp>
      <p:sp>
        <p:nvSpPr>
          <p:cNvPr id="1138" name="Ορθογώνιο 1137">
            <a:extLst>
              <a:ext uri="{FF2B5EF4-FFF2-40B4-BE49-F238E27FC236}">
                <a16:creationId xmlns:a16="http://schemas.microsoft.com/office/drawing/2014/main" id="{83A37C89-94F6-AD23-649C-633135ADBB0B}"/>
              </a:ext>
            </a:extLst>
          </p:cNvPr>
          <p:cNvSpPr/>
          <p:nvPr/>
        </p:nvSpPr>
        <p:spPr>
          <a:xfrm>
            <a:off x="15070543" y="7339639"/>
            <a:ext cx="975367"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Bus2(x)</a:t>
            </a:r>
            <a:endParaRPr lang="el-GR" dirty="0">
              <a:solidFill>
                <a:schemeClr val="tx1"/>
              </a:solidFill>
            </a:endParaRPr>
          </a:p>
        </p:txBody>
      </p:sp>
      <p:sp>
        <p:nvSpPr>
          <p:cNvPr id="1139" name="Ορθογώνιο 1138">
            <a:extLst>
              <a:ext uri="{FF2B5EF4-FFF2-40B4-BE49-F238E27FC236}">
                <a16:creationId xmlns:a16="http://schemas.microsoft.com/office/drawing/2014/main" id="{4C779858-016A-2FF0-4E45-62AF115891C2}"/>
              </a:ext>
            </a:extLst>
          </p:cNvPr>
          <p:cNvSpPr/>
          <p:nvPr/>
        </p:nvSpPr>
        <p:spPr>
          <a:xfrm>
            <a:off x="15070543" y="7961619"/>
            <a:ext cx="975367"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(365</a:t>
            </a:r>
            <a:r>
              <a:rPr lang="en-US" dirty="0">
                <a:solidFill>
                  <a:schemeClr val="tx1"/>
                </a:solidFill>
              </a:rPr>
              <a:t>,96</a:t>
            </a:r>
            <a:r>
              <a:rPr lang="el-GR" dirty="0">
                <a:solidFill>
                  <a:schemeClr val="tx1"/>
                </a:solidFill>
              </a:rPr>
              <a:t>)</a:t>
            </a:r>
          </a:p>
        </p:txBody>
      </p:sp>
      <p:sp>
        <p:nvSpPr>
          <p:cNvPr id="1140" name="Ορθογώνιο 1139">
            <a:extLst>
              <a:ext uri="{FF2B5EF4-FFF2-40B4-BE49-F238E27FC236}">
                <a16:creationId xmlns:a16="http://schemas.microsoft.com/office/drawing/2014/main" id="{CBA67C82-3003-872D-89C3-BD0D8B1F04D7}"/>
              </a:ext>
            </a:extLst>
          </p:cNvPr>
          <p:cNvSpPr/>
          <p:nvPr/>
        </p:nvSpPr>
        <p:spPr>
          <a:xfrm>
            <a:off x="16459929" y="7339639"/>
            <a:ext cx="975367"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Bus3(x)</a:t>
            </a:r>
            <a:endParaRPr lang="el-GR" dirty="0">
              <a:solidFill>
                <a:schemeClr val="tx1"/>
              </a:solidFill>
            </a:endParaRPr>
          </a:p>
        </p:txBody>
      </p:sp>
      <p:sp>
        <p:nvSpPr>
          <p:cNvPr id="1141" name="Ορθογώνιο 1140">
            <a:extLst>
              <a:ext uri="{FF2B5EF4-FFF2-40B4-BE49-F238E27FC236}">
                <a16:creationId xmlns:a16="http://schemas.microsoft.com/office/drawing/2014/main" id="{CD0D7E7C-63F9-0100-3AB7-9F6C80EE018E}"/>
              </a:ext>
            </a:extLst>
          </p:cNvPr>
          <p:cNvSpPr/>
          <p:nvPr/>
        </p:nvSpPr>
        <p:spPr>
          <a:xfrm>
            <a:off x="16459929" y="7961619"/>
            <a:ext cx="975367"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(365</a:t>
            </a:r>
            <a:r>
              <a:rPr lang="en-US" dirty="0">
                <a:solidFill>
                  <a:schemeClr val="tx1"/>
                </a:solidFill>
              </a:rPr>
              <a:t>,96</a:t>
            </a:r>
            <a:r>
              <a:rPr lang="el-GR" dirty="0">
                <a:solidFill>
                  <a:schemeClr val="tx1"/>
                </a:solidFill>
              </a:rPr>
              <a:t>)</a:t>
            </a:r>
          </a:p>
        </p:txBody>
      </p:sp>
      <p:cxnSp>
        <p:nvCxnSpPr>
          <p:cNvPr id="1145" name="Ευθύγραμμο βέλος σύνδεσης 1144">
            <a:extLst>
              <a:ext uri="{FF2B5EF4-FFF2-40B4-BE49-F238E27FC236}">
                <a16:creationId xmlns:a16="http://schemas.microsoft.com/office/drawing/2014/main" id="{A3329D17-3DF7-9F07-3AF3-45E3714B76C3}"/>
              </a:ext>
            </a:extLst>
          </p:cNvPr>
          <p:cNvCxnSpPr>
            <a:cxnSpLocks/>
            <a:stCxn id="1125" idx="2"/>
            <a:endCxn id="1138" idx="0"/>
          </p:cNvCxnSpPr>
          <p:nvPr/>
        </p:nvCxnSpPr>
        <p:spPr>
          <a:xfrm>
            <a:off x="15550246" y="5358439"/>
            <a:ext cx="7981" cy="1981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52" name="Ευθύγραμμο βέλος σύνδεσης 1151">
            <a:extLst>
              <a:ext uri="{FF2B5EF4-FFF2-40B4-BE49-F238E27FC236}">
                <a16:creationId xmlns:a16="http://schemas.microsoft.com/office/drawing/2014/main" id="{22BE2E64-7A91-DE11-97D4-FF012475CDBE}"/>
              </a:ext>
            </a:extLst>
          </p:cNvPr>
          <p:cNvCxnSpPr>
            <a:cxnSpLocks/>
            <a:endCxn id="1125" idx="0"/>
          </p:cNvCxnSpPr>
          <p:nvPr/>
        </p:nvCxnSpPr>
        <p:spPr>
          <a:xfrm>
            <a:off x="15530296" y="2782581"/>
            <a:ext cx="19950" cy="196497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66" name="TextBox 1165">
            <a:extLst>
              <a:ext uri="{FF2B5EF4-FFF2-40B4-BE49-F238E27FC236}">
                <a16:creationId xmlns:a16="http://schemas.microsoft.com/office/drawing/2014/main" id="{DA108A61-EC1C-5217-573C-CF6EC621DEE4}"/>
              </a:ext>
            </a:extLst>
          </p:cNvPr>
          <p:cNvSpPr txBox="1"/>
          <p:nvPr/>
        </p:nvSpPr>
        <p:spPr>
          <a:xfrm>
            <a:off x="12524550" y="1564451"/>
            <a:ext cx="2068028" cy="923330"/>
          </a:xfrm>
          <a:prstGeom prst="rect">
            <a:avLst/>
          </a:prstGeom>
          <a:noFill/>
        </p:spPr>
        <p:txBody>
          <a:bodyPr wrap="square" rtlCol="0">
            <a:spAutoFit/>
          </a:bodyPr>
          <a:lstStyle/>
          <a:p>
            <a:pPr marL="283464" indent="-283464" algn="l" rtl="0" eaLnBrk="1" latinLnBrk="0" hangingPunct="1">
              <a:spcBef>
                <a:spcPts val="0"/>
              </a:spcBef>
              <a:spcAft>
                <a:spcPts val="0"/>
              </a:spcAft>
              <a:buClrTx/>
              <a:buSzPts val="1800"/>
              <a:buFont typeface="Arial" panose="020B0604020202020204" pitchFamily="34" charset="0"/>
              <a:buChar char="•"/>
            </a:pPr>
            <a:r>
              <a:rPr lang="el-GR" dirty="0">
                <a:solidFill>
                  <a:srgbClr val="000000"/>
                </a:solidFill>
                <a:latin typeface="Calibri" panose="020F0502020204030204" pitchFamily="34" charset="0"/>
              </a:rPr>
              <a:t>Συνένωση των 8 </a:t>
            </a:r>
            <a:r>
              <a:rPr lang="en-US" dirty="0">
                <a:solidFill>
                  <a:srgbClr val="000000"/>
                </a:solidFill>
                <a:latin typeface="Calibri" panose="020F0502020204030204" pitchFamily="34" charset="0"/>
              </a:rPr>
              <a:t>datasets</a:t>
            </a:r>
            <a:endParaRPr lang="el-GR" dirty="0">
              <a:effectLst/>
            </a:endParaRPr>
          </a:p>
          <a:p>
            <a:pPr marL="285750" indent="-285750">
              <a:buFont typeface="Arial" panose="020B0604020202020204" pitchFamily="34" charset="0"/>
              <a:buChar char="•"/>
            </a:pPr>
            <a:endParaRPr lang="el-GR" dirty="0"/>
          </a:p>
        </p:txBody>
      </p:sp>
      <p:sp>
        <p:nvSpPr>
          <p:cNvPr id="1167" name="TextBox 1166">
            <a:extLst>
              <a:ext uri="{FF2B5EF4-FFF2-40B4-BE49-F238E27FC236}">
                <a16:creationId xmlns:a16="http://schemas.microsoft.com/office/drawing/2014/main" id="{E7F5A95C-E299-84CD-9A65-4854A97E59A3}"/>
              </a:ext>
            </a:extLst>
          </p:cNvPr>
          <p:cNvSpPr txBox="1"/>
          <p:nvPr/>
        </p:nvSpPr>
        <p:spPr>
          <a:xfrm>
            <a:off x="12657837" y="3862020"/>
            <a:ext cx="2257412" cy="646331"/>
          </a:xfrm>
          <a:prstGeom prst="rect">
            <a:avLst/>
          </a:prstGeom>
          <a:noFill/>
        </p:spPr>
        <p:txBody>
          <a:bodyPr wrap="square" rtlCol="0">
            <a:spAutoFit/>
          </a:bodyPr>
          <a:lstStyle/>
          <a:p>
            <a:pPr marL="285750" indent="-285750" algn="l" rtl="0" eaLnBrk="1" latinLnBrk="0" hangingPunct="1">
              <a:spcBef>
                <a:spcPts val="0"/>
              </a:spcBef>
              <a:spcAft>
                <a:spcPts val="0"/>
              </a:spcAft>
              <a:buClrTx/>
              <a:buSzPts val="1800"/>
              <a:buFont typeface="Arial" panose="020B0604020202020204" pitchFamily="34" charset="0"/>
              <a:buChar char="•"/>
            </a:pPr>
            <a:r>
              <a:rPr lang="el-GR" dirty="0">
                <a:solidFill>
                  <a:srgbClr val="000000"/>
                </a:solidFill>
                <a:latin typeface="Calibri" panose="020F0502020204030204" pitchFamily="34" charset="0"/>
              </a:rPr>
              <a:t>Αντίστροφος Μετασχηματισμός</a:t>
            </a:r>
            <a:endParaRPr lang="el-GR" dirty="0"/>
          </a:p>
        </p:txBody>
      </p:sp>
      <p:sp>
        <p:nvSpPr>
          <p:cNvPr id="1168" name="TextBox 1167">
            <a:extLst>
              <a:ext uri="{FF2B5EF4-FFF2-40B4-BE49-F238E27FC236}">
                <a16:creationId xmlns:a16="http://schemas.microsoft.com/office/drawing/2014/main" id="{C06568D2-1BE1-50B2-B74C-C373F9F81A08}"/>
              </a:ext>
            </a:extLst>
          </p:cNvPr>
          <p:cNvSpPr txBox="1"/>
          <p:nvPr/>
        </p:nvSpPr>
        <p:spPr>
          <a:xfrm>
            <a:off x="12676981" y="5637141"/>
            <a:ext cx="2438400" cy="646331"/>
          </a:xfrm>
          <a:prstGeom prst="rect">
            <a:avLst/>
          </a:prstGeom>
          <a:noFill/>
        </p:spPr>
        <p:txBody>
          <a:bodyPr wrap="square" rtlCol="0">
            <a:spAutoFit/>
          </a:bodyPr>
          <a:lstStyle/>
          <a:p>
            <a:pPr marL="285750" indent="-285750" algn="l" rtl="0" eaLnBrk="1" latinLnBrk="0" hangingPunct="1">
              <a:spcBef>
                <a:spcPts val="0"/>
              </a:spcBef>
              <a:spcAft>
                <a:spcPts val="0"/>
              </a:spcAft>
              <a:buClrTx/>
              <a:buSzPts val="1800"/>
              <a:buFont typeface="Arial" panose="020B0604020202020204" pitchFamily="34" charset="0"/>
              <a:buChar char="•"/>
            </a:pPr>
            <a:r>
              <a:rPr lang="el-GR" sz="1800" kern="1200" dirty="0">
                <a:solidFill>
                  <a:srgbClr val="000000"/>
                </a:solidFill>
                <a:effectLst/>
                <a:latin typeface="Calibri" panose="020F0502020204030204" pitchFamily="34" charset="0"/>
                <a:ea typeface="+mn-ea"/>
                <a:cs typeface="+mn-cs"/>
              </a:rPr>
              <a:t>Διαχωρισμός ανά ζυγό</a:t>
            </a:r>
            <a:endParaRPr lang="el-GR" dirty="0"/>
          </a:p>
        </p:txBody>
      </p:sp>
      <p:cxnSp>
        <p:nvCxnSpPr>
          <p:cNvPr id="1170" name="Γραμμή σύνδεσης: Γωνιώδης 1169">
            <a:extLst>
              <a:ext uri="{FF2B5EF4-FFF2-40B4-BE49-F238E27FC236}">
                <a16:creationId xmlns:a16="http://schemas.microsoft.com/office/drawing/2014/main" id="{4A8986BC-43BD-ECEB-6283-58B8BA5E21C5}"/>
              </a:ext>
            </a:extLst>
          </p:cNvPr>
          <p:cNvCxnSpPr>
            <a:stCxn id="1125" idx="2"/>
          </p:cNvCxnSpPr>
          <p:nvPr/>
        </p:nvCxnSpPr>
        <p:spPr>
          <a:xfrm rot="16200000" flipH="1">
            <a:off x="15251178" y="5657506"/>
            <a:ext cx="1995502" cy="1397367"/>
          </a:xfrm>
          <a:prstGeom prst="bentConnector3">
            <a:avLst>
              <a:gd name="adj1" fmla="val 58592"/>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72" name="Γραμμή σύνδεσης: Γωνιώδης 1171">
            <a:extLst>
              <a:ext uri="{FF2B5EF4-FFF2-40B4-BE49-F238E27FC236}">
                <a16:creationId xmlns:a16="http://schemas.microsoft.com/office/drawing/2014/main" id="{2FAEFD79-1FF3-1ADF-C2BE-E003257A7C06}"/>
              </a:ext>
            </a:extLst>
          </p:cNvPr>
          <p:cNvCxnSpPr>
            <a:stCxn id="1125" idx="2"/>
            <a:endCxn id="1136" idx="0"/>
          </p:cNvCxnSpPr>
          <p:nvPr/>
        </p:nvCxnSpPr>
        <p:spPr>
          <a:xfrm rot="5400000">
            <a:off x="13850912" y="5639023"/>
            <a:ext cx="1979919" cy="1418750"/>
          </a:xfrm>
          <a:prstGeom prst="bentConnector3">
            <a:avLst>
              <a:gd name="adj1" fmla="val 58874"/>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289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txBody>
          <a:bodyPr/>
          <a:lstStyle/>
          <a:p>
            <a:pPr algn="l">
              <a:lnSpc>
                <a:spcPct val="107000"/>
              </a:lnSpc>
              <a:spcAft>
                <a:spcPts val="800"/>
              </a:spcAft>
            </a:pP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60" name="TextBox 18">
            <a:extLst>
              <a:ext uri="{FF2B5EF4-FFF2-40B4-BE49-F238E27FC236}">
                <a16:creationId xmlns:a16="http://schemas.microsoft.com/office/drawing/2014/main" id="{4B6372DC-54F9-06E3-0FCB-F13D128EC78C}"/>
              </a:ext>
            </a:extLst>
          </p:cNvPr>
          <p:cNvSpPr txBox="1"/>
          <p:nvPr/>
        </p:nvSpPr>
        <p:spPr>
          <a:xfrm>
            <a:off x="61913" y="269481"/>
            <a:ext cx="18288000" cy="1384995"/>
          </a:xfrm>
          <a:prstGeom prst="rect">
            <a:avLst/>
          </a:prstGeom>
        </p:spPr>
        <p:txBody>
          <a:bodyPr wrap="square" lIns="0" tIns="0" rIns="0" bIns="0" rtlCol="0" anchor="t">
            <a:spAutoFit/>
          </a:bodyPr>
          <a:lstStyle/>
          <a:p>
            <a:pPr algn="ctr"/>
            <a:r>
              <a:rPr lang="el-GR" sz="4500" dirty="0">
                <a:solidFill>
                  <a:srgbClr val="000000"/>
                </a:solidFill>
                <a:latin typeface="Comic Sans MS" panose="030F0702030302020204" pitchFamily="66" charset="0"/>
              </a:rPr>
              <a:t>Αποτελέσματα επαύξησης δεδομένων</a:t>
            </a:r>
          </a:p>
          <a:p>
            <a:pPr algn="ctr"/>
            <a:r>
              <a:rPr lang="el-GR" sz="4500" dirty="0">
                <a:solidFill>
                  <a:srgbClr val="000000"/>
                </a:solidFill>
                <a:latin typeface="Comic Sans MS" panose="030F0702030302020204" pitchFamily="66" charset="0"/>
              </a:rPr>
              <a:t> </a:t>
            </a:r>
          </a:p>
        </p:txBody>
      </p:sp>
      <p:pic>
        <p:nvPicPr>
          <p:cNvPr id="3" name="Εικόνα 2">
            <a:extLst>
              <a:ext uri="{FF2B5EF4-FFF2-40B4-BE49-F238E27FC236}">
                <a16:creationId xmlns:a16="http://schemas.microsoft.com/office/drawing/2014/main" id="{B7D669A1-C3E6-A403-8190-5CD6A530827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8746" y="1646856"/>
            <a:ext cx="5599938" cy="2181178"/>
          </a:xfrm>
          <a:prstGeom prst="rect">
            <a:avLst/>
          </a:prstGeom>
          <a:noFill/>
          <a:ln>
            <a:noFill/>
          </a:ln>
        </p:spPr>
      </p:pic>
      <p:pic>
        <p:nvPicPr>
          <p:cNvPr id="4" name="Εικόνα 3">
            <a:extLst>
              <a:ext uri="{FF2B5EF4-FFF2-40B4-BE49-F238E27FC236}">
                <a16:creationId xmlns:a16="http://schemas.microsoft.com/office/drawing/2014/main" id="{F03F51DE-3070-34C7-FD32-F6549BDEFFA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8747" y="4159775"/>
            <a:ext cx="5599937" cy="2181178"/>
          </a:xfrm>
          <a:prstGeom prst="rect">
            <a:avLst/>
          </a:prstGeom>
          <a:noFill/>
          <a:ln>
            <a:noFill/>
          </a:ln>
        </p:spPr>
      </p:pic>
      <p:pic>
        <p:nvPicPr>
          <p:cNvPr id="9" name="Εικόνα 8">
            <a:extLst>
              <a:ext uri="{FF2B5EF4-FFF2-40B4-BE49-F238E27FC236}">
                <a16:creationId xmlns:a16="http://schemas.microsoft.com/office/drawing/2014/main" id="{2A20D953-03DE-F99D-60FA-AE8A9C3822A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33987" y="6678093"/>
            <a:ext cx="5599937" cy="2181178"/>
          </a:xfrm>
          <a:prstGeom prst="rect">
            <a:avLst/>
          </a:prstGeom>
          <a:noFill/>
          <a:ln>
            <a:noFill/>
          </a:ln>
        </p:spPr>
      </p:pic>
      <p:pic>
        <p:nvPicPr>
          <p:cNvPr id="10" name="Εικόνα 9">
            <a:extLst>
              <a:ext uri="{FF2B5EF4-FFF2-40B4-BE49-F238E27FC236}">
                <a16:creationId xmlns:a16="http://schemas.microsoft.com/office/drawing/2014/main" id="{329EA25B-ADBC-F525-06DD-A6CFF560F44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84450" y="5028607"/>
            <a:ext cx="10201848" cy="1911350"/>
          </a:xfrm>
          <a:prstGeom prst="rect">
            <a:avLst/>
          </a:prstGeom>
          <a:noFill/>
          <a:ln>
            <a:noFill/>
          </a:ln>
        </p:spPr>
      </p:pic>
      <p:pic>
        <p:nvPicPr>
          <p:cNvPr id="11" name="Εικόνα 10">
            <a:extLst>
              <a:ext uri="{FF2B5EF4-FFF2-40B4-BE49-F238E27FC236}">
                <a16:creationId xmlns:a16="http://schemas.microsoft.com/office/drawing/2014/main" id="{B375C500-54F3-4963-7C7F-DBF34C7142A8}"/>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84450" y="7026470"/>
            <a:ext cx="10210671" cy="1832801"/>
          </a:xfrm>
          <a:prstGeom prst="rect">
            <a:avLst/>
          </a:prstGeom>
          <a:noFill/>
          <a:ln>
            <a:noFill/>
          </a:ln>
        </p:spPr>
      </p:pic>
      <p:pic>
        <p:nvPicPr>
          <p:cNvPr id="14" name="Εικόνα 13">
            <a:extLst>
              <a:ext uri="{FF2B5EF4-FFF2-40B4-BE49-F238E27FC236}">
                <a16:creationId xmlns:a16="http://schemas.microsoft.com/office/drawing/2014/main" id="{9D762E08-50D4-8183-0F46-DC48E7FEBBB3}"/>
              </a:ext>
            </a:extLst>
          </p:cNvPr>
          <p:cNvPicPr>
            <a:picLocks noChangeAspect="1"/>
          </p:cNvPicPr>
          <p:nvPr/>
        </p:nvPicPr>
        <p:blipFill>
          <a:blip r:embed="rId9"/>
          <a:stretch>
            <a:fillRect/>
          </a:stretch>
        </p:blipFill>
        <p:spPr>
          <a:xfrm>
            <a:off x="7184450" y="1655665"/>
            <a:ext cx="4503248" cy="2673804"/>
          </a:xfrm>
          <a:prstGeom prst="rect">
            <a:avLst/>
          </a:prstGeom>
        </p:spPr>
      </p:pic>
      <p:pic>
        <p:nvPicPr>
          <p:cNvPr id="19" name="Εικόνα 18">
            <a:extLst>
              <a:ext uri="{FF2B5EF4-FFF2-40B4-BE49-F238E27FC236}">
                <a16:creationId xmlns:a16="http://schemas.microsoft.com/office/drawing/2014/main" id="{D99D1C47-E9F5-8891-6D5B-0C95E9AF6E19}"/>
              </a:ext>
            </a:extLst>
          </p:cNvPr>
          <p:cNvPicPr>
            <a:picLocks noChangeAspect="1"/>
          </p:cNvPicPr>
          <p:nvPr/>
        </p:nvPicPr>
        <p:blipFill>
          <a:blip r:embed="rId10"/>
          <a:stretch>
            <a:fillRect/>
          </a:stretch>
        </p:blipFill>
        <p:spPr>
          <a:xfrm>
            <a:off x="12443068" y="1654476"/>
            <a:ext cx="4952053" cy="2674993"/>
          </a:xfrm>
          <a:prstGeom prst="rect">
            <a:avLst/>
          </a:prstGeom>
        </p:spPr>
      </p:pic>
      <p:sp>
        <p:nvSpPr>
          <p:cNvPr id="5" name="TextBox 4">
            <a:extLst>
              <a:ext uri="{FF2B5EF4-FFF2-40B4-BE49-F238E27FC236}">
                <a16:creationId xmlns:a16="http://schemas.microsoft.com/office/drawing/2014/main" id="{C699C429-152F-5210-31EA-0292D2DBFA0F}"/>
              </a:ext>
            </a:extLst>
          </p:cNvPr>
          <p:cNvSpPr txBox="1"/>
          <p:nvPr/>
        </p:nvSpPr>
        <p:spPr>
          <a:xfrm>
            <a:off x="1258729" y="9019137"/>
            <a:ext cx="4919971" cy="369332"/>
          </a:xfrm>
          <a:prstGeom prst="rect">
            <a:avLst/>
          </a:prstGeom>
          <a:noFill/>
        </p:spPr>
        <p:txBody>
          <a:bodyPr wrap="square" rtlCol="0">
            <a:spAutoFit/>
          </a:bodyPr>
          <a:lstStyle/>
          <a:p>
            <a:pPr marL="342900" indent="-342900">
              <a:buFont typeface="+mj-lt"/>
              <a:buAutoNum type="arabicPeriod"/>
            </a:pPr>
            <a:r>
              <a:rPr lang="el-GR" sz="1800" u="sng" dirty="0">
                <a:effectLst/>
                <a:latin typeface="Calibri" panose="020F0502020204030204" pitchFamily="34" charset="0"/>
                <a:ea typeface="Calibri" panose="020F0502020204030204" pitchFamily="34" charset="0"/>
                <a:cs typeface="Times New Roman" panose="02020603050405020304" pitchFamily="18" charset="0"/>
              </a:rPr>
              <a:t>Στατιστικά μετρικά πριν και μετά για κάθε ζυγό</a:t>
            </a:r>
            <a:endParaRPr lang="el-GR" u="sng" dirty="0"/>
          </a:p>
        </p:txBody>
      </p:sp>
      <p:sp>
        <p:nvSpPr>
          <p:cNvPr id="6" name="TextBox 5">
            <a:extLst>
              <a:ext uri="{FF2B5EF4-FFF2-40B4-BE49-F238E27FC236}">
                <a16:creationId xmlns:a16="http://schemas.microsoft.com/office/drawing/2014/main" id="{10905202-2EA1-76D1-41FD-56B0D59E1276}"/>
              </a:ext>
            </a:extLst>
          </p:cNvPr>
          <p:cNvSpPr txBox="1"/>
          <p:nvPr/>
        </p:nvSpPr>
        <p:spPr>
          <a:xfrm>
            <a:off x="10019171" y="4458855"/>
            <a:ext cx="4847793" cy="369332"/>
          </a:xfrm>
          <a:prstGeom prst="rect">
            <a:avLst/>
          </a:prstGeom>
          <a:noFill/>
        </p:spPr>
        <p:txBody>
          <a:bodyPr wrap="square" rtlCol="0">
            <a:spAutoFit/>
          </a:bodyPr>
          <a:lstStyle/>
          <a:p>
            <a:pPr marL="342900" indent="-342900">
              <a:buFont typeface="+mj-lt"/>
              <a:buAutoNum type="arabicPeriod" startAt="2"/>
            </a:pPr>
            <a:r>
              <a:rPr lang="el-GR" sz="1800" u="sng" dirty="0">
                <a:effectLst/>
                <a:latin typeface="Calibri" panose="020F0502020204030204" pitchFamily="34" charset="0"/>
                <a:ea typeface="Calibri" panose="020F0502020204030204" pitchFamily="34" charset="0"/>
                <a:cs typeface="Times New Roman" panose="02020603050405020304" pitchFamily="18" charset="0"/>
              </a:rPr>
              <a:t>Συσχέτιση δεδομένων μεταξύ ισχ</a:t>
            </a:r>
            <a:r>
              <a:rPr lang="el-GR" u="sng" dirty="0">
                <a:latin typeface="Calibri" panose="020F0502020204030204" pitchFamily="34" charset="0"/>
                <a:ea typeface="Calibri" panose="020F0502020204030204" pitchFamily="34" charset="0"/>
                <a:cs typeface="Times New Roman" panose="02020603050405020304" pitchFamily="18" charset="0"/>
              </a:rPr>
              <a:t>ύων ή ζυγών</a:t>
            </a:r>
            <a:endParaRPr lang="el-GR" u="sng" dirty="0"/>
          </a:p>
        </p:txBody>
      </p:sp>
      <p:sp>
        <p:nvSpPr>
          <p:cNvPr id="7" name="TextBox 6">
            <a:extLst>
              <a:ext uri="{FF2B5EF4-FFF2-40B4-BE49-F238E27FC236}">
                <a16:creationId xmlns:a16="http://schemas.microsoft.com/office/drawing/2014/main" id="{83120F0F-C4E1-AA4B-6B28-5B9EDC6C2F6B}"/>
              </a:ext>
            </a:extLst>
          </p:cNvPr>
          <p:cNvSpPr txBox="1"/>
          <p:nvPr/>
        </p:nvSpPr>
        <p:spPr>
          <a:xfrm>
            <a:off x="9690125" y="9019137"/>
            <a:ext cx="5505886" cy="369332"/>
          </a:xfrm>
          <a:prstGeom prst="rect">
            <a:avLst/>
          </a:prstGeom>
          <a:noFill/>
        </p:spPr>
        <p:txBody>
          <a:bodyPr wrap="square" rtlCol="0">
            <a:spAutoFit/>
          </a:bodyPr>
          <a:lstStyle/>
          <a:p>
            <a:pPr marL="342900" indent="-342900">
              <a:buFont typeface="+mj-lt"/>
              <a:buAutoNum type="arabicPeriod" startAt="3"/>
            </a:pPr>
            <a:r>
              <a:rPr lang="el-GR" sz="1800" u="sng" dirty="0">
                <a:effectLst/>
                <a:latin typeface="Calibri" panose="020F0502020204030204" pitchFamily="34" charset="0"/>
                <a:ea typeface="Calibri" panose="020F0502020204030204" pitchFamily="34" charset="0"/>
                <a:cs typeface="Times New Roman" panose="02020603050405020304" pitchFamily="18" charset="0"/>
              </a:rPr>
              <a:t>Οπτικοποίηση αρχικών και παραγόμενων δεδομένων</a:t>
            </a:r>
            <a:endParaRPr lang="el-GR" u="sng" dirty="0"/>
          </a:p>
        </p:txBody>
      </p:sp>
    </p:spTree>
    <p:extLst>
      <p:ext uri="{BB962C8B-B14F-4D97-AF65-F5344CB8AC3E}">
        <p14:creationId xmlns:p14="http://schemas.microsoft.com/office/powerpoint/2010/main" val="1831423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txBody>
          <a:bodyPr/>
          <a:lstStyle/>
          <a:p>
            <a:pPr algn="l">
              <a:lnSpc>
                <a:spcPct val="107000"/>
              </a:lnSpc>
              <a:spcAft>
                <a:spcPts val="800"/>
              </a:spcAft>
            </a:pP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60" name="TextBox 18">
            <a:extLst>
              <a:ext uri="{FF2B5EF4-FFF2-40B4-BE49-F238E27FC236}">
                <a16:creationId xmlns:a16="http://schemas.microsoft.com/office/drawing/2014/main" id="{4B6372DC-54F9-06E3-0FCB-F13D128EC78C}"/>
              </a:ext>
            </a:extLst>
          </p:cNvPr>
          <p:cNvSpPr txBox="1"/>
          <p:nvPr/>
        </p:nvSpPr>
        <p:spPr>
          <a:xfrm>
            <a:off x="61913" y="269481"/>
            <a:ext cx="18288000" cy="692497"/>
          </a:xfrm>
          <a:prstGeom prst="rect">
            <a:avLst/>
          </a:prstGeom>
        </p:spPr>
        <p:txBody>
          <a:bodyPr wrap="square" lIns="0" tIns="0" rIns="0" bIns="0" rtlCol="0" anchor="t">
            <a:spAutoFit/>
          </a:bodyPr>
          <a:lstStyle/>
          <a:p>
            <a:pPr algn="ctr"/>
            <a:r>
              <a:rPr lang="el-GR" sz="4500" dirty="0">
                <a:solidFill>
                  <a:srgbClr val="000000"/>
                </a:solidFill>
                <a:latin typeface="Comic Sans MS" panose="030F0702030302020204" pitchFamily="66" charset="0"/>
              </a:rPr>
              <a:t>Μελέτη ροών φορτίου </a:t>
            </a:r>
          </a:p>
        </p:txBody>
      </p:sp>
      <p:pic>
        <p:nvPicPr>
          <p:cNvPr id="5" name="Εικόνα 4">
            <a:extLst>
              <a:ext uri="{FF2B5EF4-FFF2-40B4-BE49-F238E27FC236}">
                <a16:creationId xmlns:a16="http://schemas.microsoft.com/office/drawing/2014/main" id="{F5FF3FE6-6306-C8A1-7793-B62A8990085F}"/>
              </a:ext>
            </a:extLst>
          </p:cNvPr>
          <p:cNvPicPr>
            <a:picLocks noChangeAspect="1"/>
          </p:cNvPicPr>
          <p:nvPr/>
        </p:nvPicPr>
        <p:blipFill>
          <a:blip r:embed="rId4"/>
          <a:stretch>
            <a:fillRect/>
          </a:stretch>
        </p:blipFill>
        <p:spPr>
          <a:xfrm>
            <a:off x="1234899" y="2975955"/>
            <a:ext cx="5417907" cy="3808744"/>
          </a:xfrm>
          <a:prstGeom prst="rect">
            <a:avLst/>
          </a:prstGeom>
        </p:spPr>
      </p:pic>
      <p:sp>
        <p:nvSpPr>
          <p:cNvPr id="6" name="TextBox 5">
            <a:extLst>
              <a:ext uri="{FF2B5EF4-FFF2-40B4-BE49-F238E27FC236}">
                <a16:creationId xmlns:a16="http://schemas.microsoft.com/office/drawing/2014/main" id="{CF82A310-22C1-285C-A49C-97D3F7E56270}"/>
              </a:ext>
            </a:extLst>
          </p:cNvPr>
          <p:cNvSpPr txBox="1"/>
          <p:nvPr/>
        </p:nvSpPr>
        <p:spPr>
          <a:xfrm>
            <a:off x="1367746" y="2171700"/>
            <a:ext cx="5417908" cy="369332"/>
          </a:xfrm>
          <a:prstGeom prst="rect">
            <a:avLst/>
          </a:prstGeom>
          <a:noFill/>
        </p:spPr>
        <p:txBody>
          <a:bodyPr wrap="square" rtlCol="0">
            <a:spAutoFit/>
          </a:bodyPr>
          <a:lstStyle/>
          <a:p>
            <a:pPr marL="285750" indent="-285750">
              <a:buFont typeface="Courier New" panose="02070309020205020404" pitchFamily="49" charset="0"/>
              <a:buChar char="o"/>
            </a:pPr>
            <a:r>
              <a:rPr lang="el-GR" sz="1800" dirty="0">
                <a:effectLst/>
                <a:latin typeface="Calibri" panose="020F0502020204030204" pitchFamily="34" charset="0"/>
                <a:ea typeface="Calibri" panose="020F0502020204030204" pitchFamily="34" charset="0"/>
                <a:cs typeface="Times New Roman" panose="02020603050405020304" pitchFamily="18" charset="0"/>
              </a:rPr>
              <a:t>Καθορισμ</a:t>
            </a:r>
            <a:r>
              <a:rPr lang="el-GR" dirty="0">
                <a:latin typeface="Calibri" panose="020F0502020204030204" pitchFamily="34" charset="0"/>
                <a:ea typeface="Calibri" panose="020F0502020204030204" pitchFamily="34" charset="0"/>
                <a:cs typeface="Times New Roman" panose="02020603050405020304" pitchFamily="18" charset="0"/>
              </a:rPr>
              <a:t>ός</a:t>
            </a:r>
            <a:r>
              <a:rPr lang="el-GR" sz="1800" dirty="0">
                <a:effectLst/>
                <a:latin typeface="Calibri" panose="020F0502020204030204" pitchFamily="34" charset="0"/>
                <a:ea typeface="Calibri" panose="020F0502020204030204" pitchFamily="34" charset="0"/>
                <a:cs typeface="Times New Roman" panose="02020603050405020304" pitchFamily="18" charset="0"/>
              </a:rPr>
              <a:t> ενός ΣΗΕ για το πείραμα μας</a:t>
            </a:r>
            <a:endParaRPr lang="el-GR" dirty="0"/>
          </a:p>
        </p:txBody>
      </p:sp>
      <p:sp>
        <p:nvSpPr>
          <p:cNvPr id="17" name="TextBox 18">
            <a:extLst>
              <a:ext uri="{FF2B5EF4-FFF2-40B4-BE49-F238E27FC236}">
                <a16:creationId xmlns:a16="http://schemas.microsoft.com/office/drawing/2014/main" id="{0F98C69C-2E74-CB8F-CAAB-59031B7A969C}"/>
              </a:ext>
            </a:extLst>
          </p:cNvPr>
          <p:cNvSpPr txBox="1"/>
          <p:nvPr/>
        </p:nvSpPr>
        <p:spPr>
          <a:xfrm>
            <a:off x="762000" y="1257300"/>
            <a:ext cx="8906040" cy="430887"/>
          </a:xfrm>
          <a:prstGeom prst="rect">
            <a:avLst/>
          </a:prstGeom>
        </p:spPr>
        <p:txBody>
          <a:bodyPr wrap="square" lIns="0" tIns="0" rIns="0" bIns="0" rtlCol="0" anchor="t">
            <a:spAutoFit/>
          </a:bodyPr>
          <a:lstStyle/>
          <a:p>
            <a:pPr marL="514350" indent="-514350">
              <a:buAutoNum type="arabicParenR"/>
            </a:pPr>
            <a:r>
              <a:rPr lang="el-GR" sz="2800" dirty="0">
                <a:latin typeface="Arial" panose="020B0604020202020204" pitchFamily="34" charset="0"/>
                <a:ea typeface="Artifakt Element Black" panose="020B0A03050000020004" pitchFamily="34" charset="0"/>
                <a:cs typeface="Arial" panose="020B0604020202020204" pitchFamily="34" charset="0"/>
              </a:rPr>
              <a:t>Προσομοίωση</a:t>
            </a:r>
          </a:p>
        </p:txBody>
      </p:sp>
      <p:sp>
        <p:nvSpPr>
          <p:cNvPr id="19" name="TextBox 18">
            <a:extLst>
              <a:ext uri="{FF2B5EF4-FFF2-40B4-BE49-F238E27FC236}">
                <a16:creationId xmlns:a16="http://schemas.microsoft.com/office/drawing/2014/main" id="{B543CF57-15B9-1A2E-C996-758130CB8B03}"/>
              </a:ext>
            </a:extLst>
          </p:cNvPr>
          <p:cNvSpPr txBox="1"/>
          <p:nvPr/>
        </p:nvSpPr>
        <p:spPr>
          <a:xfrm>
            <a:off x="8153400" y="2199543"/>
            <a:ext cx="5417908" cy="1477328"/>
          </a:xfrm>
          <a:prstGeom prst="rect">
            <a:avLst/>
          </a:prstGeom>
          <a:noFill/>
        </p:spPr>
        <p:txBody>
          <a:bodyPr wrap="square" rtlCol="0">
            <a:spAutoFit/>
          </a:bodyPr>
          <a:lstStyle/>
          <a:p>
            <a:pPr marL="285750" indent="-285750">
              <a:buFont typeface="Courier New" panose="02070309020205020404" pitchFamily="49" charset="0"/>
              <a:buChar char="o"/>
            </a:pPr>
            <a:r>
              <a:rPr lang="el-GR" sz="1800" u="sng" dirty="0">
                <a:effectLst/>
                <a:latin typeface="Calibri" panose="020F0502020204030204" pitchFamily="34" charset="0"/>
                <a:ea typeface="Calibri" panose="020F0502020204030204" pitchFamily="34" charset="0"/>
                <a:cs typeface="Times New Roman" panose="02020603050405020304" pitchFamily="18" charset="0"/>
              </a:rPr>
              <a:t>Παράμετροι γραμμών μεταφοράς</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l-GR" sz="1800" dirty="0">
                <a:effectLst/>
                <a:latin typeface="Calibri" panose="020F0502020204030204" pitchFamily="34" charset="0"/>
                <a:ea typeface="Calibri" panose="020F0502020204030204" pitchFamily="34" charset="0"/>
                <a:cs typeface="Times New Roman" panose="02020603050405020304" pitchFamily="18" charset="0"/>
              </a:rPr>
              <a:t> 	</a:t>
            </a:r>
            <a:r>
              <a:rPr lang="el-GR" dirty="0">
                <a:latin typeface="Calibri" panose="020F0502020204030204" pitchFamily="34" charset="0"/>
                <a:ea typeface="Calibri" panose="020F0502020204030204" pitchFamily="34" charset="0"/>
                <a:cs typeface="Times New Roman" panose="02020603050405020304" pitchFamily="18" charset="0"/>
              </a:rPr>
              <a:t>Μήκος = 1</a:t>
            </a:r>
            <a:r>
              <a:rPr lang="en-US" dirty="0">
                <a:latin typeface="Calibri" panose="020F0502020204030204" pitchFamily="34" charset="0"/>
                <a:ea typeface="Calibri" panose="020F0502020204030204" pitchFamily="34" charset="0"/>
                <a:cs typeface="Times New Roman" panose="02020603050405020304" pitchFamily="18" charset="0"/>
              </a:rPr>
              <a:t> km</a:t>
            </a:r>
          </a:p>
          <a:p>
            <a:r>
              <a:rPr lang="el-GR" dirty="0">
                <a:latin typeface="Calibri" panose="020F0502020204030204" pitchFamily="34" charset="0"/>
                <a:ea typeface="Calibri" panose="020F0502020204030204" pitchFamily="34" charset="0"/>
                <a:cs typeface="Times New Roman" panose="02020603050405020304" pitchFamily="18" charset="0"/>
              </a:rPr>
              <a:t>	Τύπος = </a:t>
            </a:r>
            <a:r>
              <a:rPr lang="en-US" dirty="0">
                <a:latin typeface="Calibri" panose="020F0502020204030204" pitchFamily="34" charset="0"/>
                <a:ea typeface="Calibri" panose="020F0502020204030204" pitchFamily="34" charset="0"/>
                <a:cs typeface="Times New Roman" panose="02020603050405020304" pitchFamily="18" charset="0"/>
              </a:rPr>
              <a:t>149-AL1/24-ST1A 10.0</a:t>
            </a:r>
          </a:p>
          <a:p>
            <a:pPr marL="285750" indent="-285750">
              <a:buFont typeface="Courier New" panose="02070309020205020404" pitchFamily="49" charset="0"/>
              <a:buChar char="o"/>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Courier New" panose="02070309020205020404" pitchFamily="49" charset="0"/>
              <a:buChar char="o"/>
            </a:pPr>
            <a:endParaRPr lang="el-GR" dirty="0"/>
          </a:p>
        </p:txBody>
      </p:sp>
      <p:sp>
        <p:nvSpPr>
          <p:cNvPr id="20" name="TextBox 19">
            <a:extLst>
              <a:ext uri="{FF2B5EF4-FFF2-40B4-BE49-F238E27FC236}">
                <a16:creationId xmlns:a16="http://schemas.microsoft.com/office/drawing/2014/main" id="{CB357863-4311-C943-37B1-600682E01841}"/>
              </a:ext>
            </a:extLst>
          </p:cNvPr>
          <p:cNvSpPr txBox="1"/>
          <p:nvPr/>
        </p:nvSpPr>
        <p:spPr>
          <a:xfrm>
            <a:off x="8197056" y="4390578"/>
            <a:ext cx="8566944" cy="1477328"/>
          </a:xfrm>
          <a:prstGeom prst="rect">
            <a:avLst/>
          </a:prstGeom>
          <a:noFill/>
        </p:spPr>
        <p:txBody>
          <a:bodyPr wrap="square" rtlCol="0">
            <a:spAutoFit/>
          </a:bodyPr>
          <a:lstStyle/>
          <a:p>
            <a:pPr marL="285750" indent="-285750">
              <a:buFont typeface="Courier New" panose="02070309020205020404" pitchFamily="49" charset="0"/>
              <a:buChar char="o"/>
            </a:pPr>
            <a:r>
              <a:rPr lang="el-GR" u="sng" dirty="0">
                <a:latin typeface="Calibri" panose="020F0502020204030204" pitchFamily="34" charset="0"/>
                <a:ea typeface="Calibri" panose="020F0502020204030204" pitchFamily="34" charset="0"/>
                <a:cs typeface="Times New Roman" panose="02020603050405020304" pitchFamily="18" charset="0"/>
              </a:rPr>
              <a:t>Παράμετροι ροής φορτίου</a:t>
            </a:r>
            <a:endParaRPr lang="el-GR" sz="1800" u="sng" dirty="0">
              <a:effectLst/>
              <a:latin typeface="Calibri" panose="020F0502020204030204" pitchFamily="34" charset="0"/>
              <a:ea typeface="Calibri" panose="020F0502020204030204" pitchFamily="34" charset="0"/>
              <a:cs typeface="Times New Roman" panose="02020603050405020304" pitchFamily="18" charset="0"/>
            </a:endParaRPr>
          </a:p>
          <a:p>
            <a:r>
              <a:rPr lang="el-GR" dirty="0"/>
              <a:t>	Αλγόριθμος = </a:t>
            </a:r>
            <a:r>
              <a:rPr lang="en-US" dirty="0"/>
              <a:t>Newton-Raphson</a:t>
            </a:r>
            <a:br>
              <a:rPr lang="el-GR" dirty="0"/>
            </a:br>
            <a:r>
              <a:rPr lang="el-GR" dirty="0"/>
              <a:t>	</a:t>
            </a:r>
            <a:r>
              <a:rPr lang="en-US" dirty="0"/>
              <a:t>Max iterations = 100</a:t>
            </a:r>
          </a:p>
          <a:p>
            <a:r>
              <a:rPr lang="en-US" dirty="0"/>
              <a:t>	</a:t>
            </a:r>
            <a:endParaRPr lang="el-GR" dirty="0"/>
          </a:p>
          <a:p>
            <a:r>
              <a:rPr lang="el-GR" dirty="0"/>
              <a:t>	 </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4D3508-02D3-F1FC-B915-1C4BA3948FD7}"/>
                  </a:ext>
                </a:extLst>
              </p:cNvPr>
              <p:cNvSpPr txBox="1"/>
              <p:nvPr/>
            </p:nvSpPr>
            <p:spPr>
              <a:xfrm>
                <a:off x="8184356" y="3396175"/>
                <a:ext cx="9113044" cy="646331"/>
              </a:xfrm>
              <a:prstGeom prst="rect">
                <a:avLst/>
              </a:prstGeom>
              <a:noFill/>
            </p:spPr>
            <p:txBody>
              <a:bodyPr wrap="square" rtlCol="0">
                <a:spAutoFit/>
              </a:bodyPr>
              <a:lstStyle/>
              <a:p>
                <a:pPr marL="285750" indent="-285750">
                  <a:buFont typeface="Courier New" panose="02070309020205020404" pitchFamily="49" charset="0"/>
                  <a:buChar char="o"/>
                </a:pPr>
                <a:r>
                  <a:rPr lang="el-GR" sz="1800" u="sng"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Παράμετροι φορτίων</a:t>
                </a:r>
                <a:br>
                  <a:rPr lang="el-GR" dirty="0">
                    <a:solidFill>
                      <a:schemeClr val="tx1"/>
                    </a:solidFill>
                    <a:latin typeface="Calibri" panose="020F0502020204030204" pitchFamily="34" charset="0"/>
                    <a:ea typeface="Calibri" panose="020F0502020204030204" pitchFamily="34" charset="0"/>
                    <a:cs typeface="Times New Roman" panose="02020603050405020304" pitchFamily="18" charset="0"/>
                  </a:rPr>
                </a:br>
                <a:r>
                  <a:rPr lang="el-GR"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l-GR" sz="1800" b="1" dirty="0">
                    <a:solidFill>
                      <a:schemeClr val="tx1"/>
                    </a:solidFill>
                    <a:effectLst/>
                    <a:ea typeface="Calibri" panose="020F0502020204030204" pitchFamily="34" charset="0"/>
                    <a:cs typeface="Times New Roman" panose="02020603050405020304" pitchFamily="18" charset="0"/>
                  </a:rPr>
                  <a:t> </a:t>
                </a:r>
                <a14:m>
                  <m:oMath xmlns:m="http://schemas.openxmlformats.org/officeDocument/2006/math">
                    <m:sSub>
                      <m:sSubPr>
                        <m:ctrlPr>
                          <a:rPr lang="el-GR" sz="1800" b="1"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𝑺</m:t>
                        </m:r>
                      </m:e>
                      <m:sub>
                        <m:r>
                          <a:rPr lang="en-US" sz="1800" b="1"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𝑳𝒊</m:t>
                        </m:r>
                      </m:sub>
                    </m:sSub>
                    <m:r>
                      <a:rPr lang="en-US" sz="1800" b="1"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lang="el-GR"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𝑷</m:t>
                        </m:r>
                      </m:e>
                      <m:sub>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oMath>
                </a14:m>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 j</a:t>
                </a:r>
                <a:r>
                  <a:rPr lang="el-GR" b="1" dirty="0">
                    <a:solidFill>
                      <a:schemeClr val="tx1"/>
                    </a:solidFill>
                    <a:ea typeface="Calibri" panose="020F0502020204030204" pitchFamily="34" charset="0"/>
                    <a:cs typeface="Times New Roman" panose="02020603050405020304" pitchFamily="18" charset="0"/>
                  </a:rPr>
                  <a:t> </a:t>
                </a:r>
                <a14:m>
                  <m:oMath xmlns:m="http://schemas.openxmlformats.org/officeDocument/2006/math">
                    <m:sSub>
                      <m:sSubPr>
                        <m:ctrlPr>
                          <a:rPr lang="el-GR" b="1"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𝑸</m:t>
                        </m:r>
                      </m:e>
                      <m:sub>
                        <m:r>
                          <a:rPr lang="en-US" b="1"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𝒊</m:t>
                        </m:r>
                      </m:sub>
                    </m:sSub>
                  </m:oMath>
                </a14:m>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 </a:t>
                </a:r>
                <a:r>
                  <a:rPr lang="el-GR"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όπου </a:t>
                </a:r>
                <a14:m>
                  <m:oMath xmlns:m="http://schemas.openxmlformats.org/officeDocument/2006/math">
                    <m:sSub>
                      <m:sSubPr>
                        <m:ctrlPr>
                          <a:rPr lang="el-GR" b="1" i="1">
                            <a:latin typeface="Cambria Math" panose="02040503050406030204" pitchFamily="18" charset="0"/>
                            <a:ea typeface="Calibri" panose="020F0502020204030204" pitchFamily="34" charset="0"/>
                            <a:cs typeface="Times New Roman" panose="02020603050405020304" pitchFamily="18" charset="0"/>
                          </a:rPr>
                        </m:ctrlPr>
                      </m:sSubPr>
                      <m:e>
                        <m:r>
                          <a:rPr lang="en-US" b="1" i="1">
                            <a:latin typeface="Cambria Math" panose="02040503050406030204" pitchFamily="18" charset="0"/>
                            <a:ea typeface="Calibri" panose="020F0502020204030204" pitchFamily="34" charset="0"/>
                            <a:cs typeface="Times New Roman" panose="02020603050405020304" pitchFamily="18" charset="0"/>
                          </a:rPr>
                          <m:t>𝑷</m:t>
                        </m:r>
                      </m:e>
                      <m:sub>
                        <m:r>
                          <a:rPr lang="en-US" b="1" i="1">
                            <a:latin typeface="Cambria Math" panose="02040503050406030204" pitchFamily="18" charset="0"/>
                            <a:ea typeface="Calibri" panose="020F0502020204030204" pitchFamily="34" charset="0"/>
                            <a:cs typeface="Times New Roman" panose="02020603050405020304" pitchFamily="18" charset="0"/>
                          </a:rPr>
                          <m:t>𝒊</m:t>
                        </m:r>
                      </m:sub>
                    </m:sSub>
                  </m:oMath>
                </a14:m>
                <a:r>
                  <a:rPr lang="el-GR"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και </a:t>
                </a:r>
                <a14:m>
                  <m:oMath xmlns:m="http://schemas.openxmlformats.org/officeDocument/2006/math">
                    <m:sSub>
                      <m:sSubPr>
                        <m:ctrlPr>
                          <a:rPr lang="el-GR" b="1" i="1">
                            <a:latin typeface="Cambria Math" panose="02040503050406030204" pitchFamily="18" charset="0"/>
                            <a:ea typeface="Calibri" panose="020F0502020204030204" pitchFamily="34" charset="0"/>
                            <a:cs typeface="Times New Roman" panose="02020603050405020304" pitchFamily="18" charset="0"/>
                          </a:rPr>
                        </m:ctrlPr>
                      </m:sSubPr>
                      <m:e>
                        <m:r>
                          <a:rPr lang="en-US" b="1" i="1" smtClean="0">
                            <a:latin typeface="Cambria Math" panose="02040503050406030204" pitchFamily="18" charset="0"/>
                            <a:ea typeface="Calibri" panose="020F0502020204030204" pitchFamily="34" charset="0"/>
                            <a:cs typeface="Times New Roman" panose="02020603050405020304" pitchFamily="18" charset="0"/>
                          </a:rPr>
                          <m:t>𝑸</m:t>
                        </m:r>
                      </m:e>
                      <m:sub>
                        <m:r>
                          <a:rPr lang="en-US" b="1" i="1">
                            <a:latin typeface="Cambria Math" panose="02040503050406030204" pitchFamily="18" charset="0"/>
                            <a:ea typeface="Calibri" panose="020F0502020204030204" pitchFamily="34" charset="0"/>
                            <a:cs typeface="Times New Roman" panose="02020603050405020304" pitchFamily="18" charset="0"/>
                          </a:rPr>
                          <m:t>𝒊</m:t>
                        </m:r>
                      </m:sub>
                    </m:sSub>
                  </m:oMath>
                </a14:m>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el-GR" dirty="0">
                    <a:latin typeface="Calibri" panose="020F0502020204030204" pitchFamily="34" charset="0"/>
                    <a:ea typeface="Calibri" panose="020F0502020204030204" pitchFamily="34" charset="0"/>
                    <a:cs typeface="Times New Roman" panose="02020603050405020304" pitchFamily="18" charset="0"/>
                  </a:rPr>
                  <a:t>είναι στιγμιαίες ισχύς και </a:t>
                </a:r>
                <a:r>
                  <a:rPr lang="en-US" dirty="0">
                    <a:latin typeface="Calibri" panose="020F0502020204030204" pitchFamily="34" charset="0"/>
                    <a:ea typeface="Calibri" panose="020F0502020204030204" pitchFamily="34" charset="0"/>
                    <a:cs typeface="Times New Roman" panose="02020603050405020304" pitchFamily="18" charset="0"/>
                  </a:rPr>
                  <a:t>i </a:t>
                </a:r>
                <a:r>
                  <a:rPr lang="el-GR" dirty="0">
                    <a:latin typeface="Calibri" panose="020F0502020204030204" pitchFamily="34" charset="0"/>
                    <a:ea typeface="Calibri" panose="020F0502020204030204" pitchFamily="34" charset="0"/>
                    <a:cs typeface="Times New Roman" panose="02020603050405020304" pitchFamily="18" charset="0"/>
                  </a:rPr>
                  <a:t>δείχνει τον ζυγό </a:t>
                </a:r>
                <a:r>
                  <a:rPr lang="el-GR"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p:txBody>
          </p:sp>
        </mc:Choice>
        <mc:Fallback xmlns="">
          <p:sp>
            <p:nvSpPr>
              <p:cNvPr id="21" name="TextBox 20">
                <a:extLst>
                  <a:ext uri="{FF2B5EF4-FFF2-40B4-BE49-F238E27FC236}">
                    <a16:creationId xmlns:a16="http://schemas.microsoft.com/office/drawing/2014/main" id="{844D3508-02D3-F1FC-B915-1C4BA3948FD7}"/>
                  </a:ext>
                </a:extLst>
              </p:cNvPr>
              <p:cNvSpPr txBox="1">
                <a:spLocks noRot="1" noChangeAspect="1" noMove="1" noResize="1" noEditPoints="1" noAdjustHandles="1" noChangeArrowheads="1" noChangeShapeType="1" noTextEdit="1"/>
              </p:cNvSpPr>
              <p:nvPr/>
            </p:nvSpPr>
            <p:spPr>
              <a:xfrm>
                <a:off x="8184356" y="3396175"/>
                <a:ext cx="9113044" cy="646331"/>
              </a:xfrm>
              <a:prstGeom prst="rect">
                <a:avLst/>
              </a:prstGeom>
              <a:blipFill>
                <a:blip r:embed="rId5"/>
                <a:stretch>
                  <a:fillRect l="-468" t="-4717" b="-14151"/>
                </a:stretch>
              </a:blipFill>
            </p:spPr>
            <p:txBody>
              <a:bodyPr/>
              <a:lstStyle/>
              <a:p>
                <a:r>
                  <a:rPr lang="el-GR">
                    <a:noFill/>
                  </a:rPr>
                  <a:t> </a:t>
                </a:r>
              </a:p>
            </p:txBody>
          </p:sp>
        </mc:Fallback>
      </mc:AlternateContent>
      <p:sp>
        <p:nvSpPr>
          <p:cNvPr id="22" name="TextBox 21">
            <a:extLst>
              <a:ext uri="{FF2B5EF4-FFF2-40B4-BE49-F238E27FC236}">
                <a16:creationId xmlns:a16="http://schemas.microsoft.com/office/drawing/2014/main" id="{E7685B88-D724-0FAA-D2FC-9CFE3FE4FBB9}"/>
              </a:ext>
            </a:extLst>
          </p:cNvPr>
          <p:cNvSpPr txBox="1"/>
          <p:nvPr/>
        </p:nvSpPr>
        <p:spPr>
          <a:xfrm>
            <a:off x="8197056" y="5565499"/>
            <a:ext cx="8566944" cy="2862322"/>
          </a:xfrm>
          <a:prstGeom prst="rect">
            <a:avLst/>
          </a:prstGeom>
          <a:noFill/>
        </p:spPr>
        <p:txBody>
          <a:bodyPr wrap="square" rtlCol="0">
            <a:spAutoFit/>
          </a:bodyPr>
          <a:lstStyle/>
          <a:p>
            <a:pPr marL="285750" indent="-285750">
              <a:buFont typeface="Courier New" panose="02070309020205020404" pitchFamily="49" charset="0"/>
              <a:buChar char="o"/>
            </a:pPr>
            <a:r>
              <a:rPr lang="el-GR" u="sng" dirty="0">
                <a:latin typeface="Calibri" panose="020F0502020204030204" pitchFamily="34" charset="0"/>
                <a:ea typeface="Calibri" panose="020F0502020204030204" pitchFamily="34" charset="0"/>
                <a:cs typeface="Times New Roman" panose="02020603050405020304" pitchFamily="18" charset="0"/>
              </a:rPr>
              <a:t>Μεθοδολογία</a:t>
            </a:r>
          </a:p>
          <a:p>
            <a:pPr lvl="2" algn="just"/>
            <a:r>
              <a:rPr lang="el-GR" dirty="0"/>
              <a:t>Υπολογισμός μέσω του αλγορίθμου των τάσεων και γωνιών σε κάθε ζυγό και της έκχυσης ροής ισχύος για κάθε γραμμή μεταφοράς. Σαν δεδομένα για τις γραμμές μεταφοράς θεωρούμε τα παραπάνω ενώ σαν δεδομένα για τα φορτία μας θεωρούμε πρώτα τα αρχικά δεδομένα ισχύος (35.040 σετ υπολογισμών) και σε συνέχεια αυτά που παρήγαμε στον «προτεινόμενο τρόπο επαύξησης δεδομένων». </a:t>
            </a:r>
          </a:p>
          <a:p>
            <a:pPr lvl="2" algn="just"/>
            <a:r>
              <a:rPr lang="el-GR" dirty="0"/>
              <a:t>Αφού υπολογίσουμε όλες τις τάσεις, τις γωνίες και τις εκχύσεις μπορούμε να συγκρίνουμε τα αποτελέσματα για ένα μεγάλο πλήθος δεδομένων.</a:t>
            </a:r>
          </a:p>
          <a:p>
            <a:r>
              <a:rPr lang="el-GR" dirty="0"/>
              <a:t>	 </a:t>
            </a:r>
          </a:p>
        </p:txBody>
      </p:sp>
      <p:sp>
        <p:nvSpPr>
          <p:cNvPr id="3" name="TextBox 2">
            <a:extLst>
              <a:ext uri="{FF2B5EF4-FFF2-40B4-BE49-F238E27FC236}">
                <a16:creationId xmlns:a16="http://schemas.microsoft.com/office/drawing/2014/main" id="{955D29AD-4C2B-3E92-E6A6-0AB6302C1FB7}"/>
              </a:ext>
            </a:extLst>
          </p:cNvPr>
          <p:cNvSpPr txBox="1"/>
          <p:nvPr/>
        </p:nvSpPr>
        <p:spPr>
          <a:xfrm>
            <a:off x="1389574" y="7171443"/>
            <a:ext cx="5417908" cy="1477328"/>
          </a:xfrm>
          <a:prstGeom prst="rect">
            <a:avLst/>
          </a:prstGeom>
          <a:noFill/>
        </p:spPr>
        <p:txBody>
          <a:bodyPr wrap="square" rtlCol="0">
            <a:spAutoFit/>
          </a:bodyPr>
          <a:lstStyle/>
          <a:p>
            <a:pPr marL="285750" indent="-285750">
              <a:buFont typeface="Courier New" panose="02070309020205020404" pitchFamily="49" charset="0"/>
              <a:buChar char="o"/>
            </a:pPr>
            <a:r>
              <a:rPr lang="el-GR" sz="1800" u="sng" dirty="0">
                <a:effectLst/>
                <a:latin typeface="Calibri" panose="020F0502020204030204" pitchFamily="34" charset="0"/>
                <a:ea typeface="Calibri" panose="020F0502020204030204" pitchFamily="34" charset="0"/>
                <a:cs typeface="Times New Roman" panose="02020603050405020304" pitchFamily="18" charset="0"/>
              </a:rPr>
              <a:t>Τύπος ζυγών</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l-GR" sz="1800" dirty="0">
                <a:effectLst/>
                <a:latin typeface="Calibri" panose="020F0502020204030204" pitchFamily="34" charset="0"/>
                <a:ea typeface="Calibri" panose="020F0502020204030204" pitchFamily="34" charset="0"/>
                <a:cs typeface="Times New Roman" panose="02020603050405020304" pitchFamily="18" charset="0"/>
              </a:rPr>
              <a:t> 	‘0’:</a:t>
            </a:r>
            <a:r>
              <a:rPr lang="el-GR" dirty="0">
                <a:latin typeface="Calibri" panose="020F0502020204030204" pitchFamily="34" charset="0"/>
                <a:ea typeface="Calibri" panose="020F0502020204030204" pitchFamily="34" charset="0"/>
                <a:cs typeface="Times New Roman" panose="02020603050405020304" pitchFamily="18" charset="0"/>
              </a:rPr>
              <a:t> Ζυγός αναφοράς</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l-GR" dirty="0">
                <a:latin typeface="Calibri" panose="020F0502020204030204" pitchFamily="34" charset="0"/>
                <a:ea typeface="Calibri" panose="020F0502020204030204" pitchFamily="34" charset="0"/>
                <a:cs typeface="Times New Roman" panose="02020603050405020304" pitchFamily="18" charset="0"/>
              </a:rPr>
              <a:t>	‘1’, ‘2’, ‘3’ : Ζυγοί φορτίου</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Courier New" panose="02070309020205020404" pitchFamily="49" charset="0"/>
              <a:buChar char="o"/>
            </a:pPr>
            <a:endParaRPr lang="en-US" dirty="0">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Courier New" panose="02070309020205020404" pitchFamily="49" charset="0"/>
              <a:buChar char="o"/>
            </a:pPr>
            <a:endParaRPr lang="el-GR" dirty="0"/>
          </a:p>
        </p:txBody>
      </p:sp>
    </p:spTree>
    <p:extLst>
      <p:ext uri="{BB962C8B-B14F-4D97-AF65-F5344CB8AC3E}">
        <p14:creationId xmlns:p14="http://schemas.microsoft.com/office/powerpoint/2010/main" val="379760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txBody>
          <a:bodyPr/>
          <a:lstStyle/>
          <a:p>
            <a:pPr algn="l">
              <a:lnSpc>
                <a:spcPct val="107000"/>
              </a:lnSpc>
              <a:spcAft>
                <a:spcPts val="800"/>
              </a:spcAft>
            </a:pP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60" name="TextBox 18">
            <a:extLst>
              <a:ext uri="{FF2B5EF4-FFF2-40B4-BE49-F238E27FC236}">
                <a16:creationId xmlns:a16="http://schemas.microsoft.com/office/drawing/2014/main" id="{4B6372DC-54F9-06E3-0FCB-F13D128EC78C}"/>
              </a:ext>
            </a:extLst>
          </p:cNvPr>
          <p:cNvSpPr txBox="1"/>
          <p:nvPr/>
        </p:nvSpPr>
        <p:spPr>
          <a:xfrm>
            <a:off x="61913" y="269481"/>
            <a:ext cx="18288000" cy="692497"/>
          </a:xfrm>
          <a:prstGeom prst="rect">
            <a:avLst/>
          </a:prstGeom>
        </p:spPr>
        <p:txBody>
          <a:bodyPr wrap="square" lIns="0" tIns="0" rIns="0" bIns="0" rtlCol="0" anchor="t">
            <a:spAutoFit/>
          </a:bodyPr>
          <a:lstStyle/>
          <a:p>
            <a:pPr algn="ctr"/>
            <a:r>
              <a:rPr lang="el-GR" sz="4500" dirty="0">
                <a:solidFill>
                  <a:srgbClr val="000000"/>
                </a:solidFill>
                <a:latin typeface="Comic Sans MS" panose="030F0702030302020204" pitchFamily="66" charset="0"/>
              </a:rPr>
              <a:t>Μελέτη ροών φορτίου </a:t>
            </a:r>
          </a:p>
        </p:txBody>
      </p:sp>
      <p:pic>
        <p:nvPicPr>
          <p:cNvPr id="3" name="Εικόνα 2">
            <a:extLst>
              <a:ext uri="{FF2B5EF4-FFF2-40B4-BE49-F238E27FC236}">
                <a16:creationId xmlns:a16="http://schemas.microsoft.com/office/drawing/2014/main" id="{A6CABE40-8456-68C9-9AB6-5ACD0E3F241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978" y="5560712"/>
            <a:ext cx="7589418" cy="1219201"/>
          </a:xfrm>
          <a:prstGeom prst="rect">
            <a:avLst/>
          </a:prstGeom>
          <a:noFill/>
          <a:ln>
            <a:noFill/>
          </a:ln>
        </p:spPr>
      </p:pic>
      <p:pic>
        <p:nvPicPr>
          <p:cNvPr id="4" name="Εικόνα 3">
            <a:extLst>
              <a:ext uri="{FF2B5EF4-FFF2-40B4-BE49-F238E27FC236}">
                <a16:creationId xmlns:a16="http://schemas.microsoft.com/office/drawing/2014/main" id="{D1EB5D1F-A75D-5D85-6804-94E52962383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5978" y="6925015"/>
            <a:ext cx="7589418" cy="1219202"/>
          </a:xfrm>
          <a:prstGeom prst="rect">
            <a:avLst/>
          </a:prstGeom>
          <a:noFill/>
          <a:ln>
            <a:noFill/>
          </a:ln>
        </p:spPr>
      </p:pic>
      <p:pic>
        <p:nvPicPr>
          <p:cNvPr id="9" name="Εικόνα 8">
            <a:extLst>
              <a:ext uri="{FF2B5EF4-FFF2-40B4-BE49-F238E27FC236}">
                <a16:creationId xmlns:a16="http://schemas.microsoft.com/office/drawing/2014/main" id="{2FDB2FA5-9513-16E1-3D58-275B6F8D226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3250" y="8319596"/>
            <a:ext cx="7600848" cy="1223023"/>
          </a:xfrm>
          <a:prstGeom prst="rect">
            <a:avLst/>
          </a:prstGeom>
          <a:noFill/>
          <a:ln>
            <a:noFill/>
          </a:ln>
        </p:spPr>
      </p:pic>
      <p:pic>
        <p:nvPicPr>
          <p:cNvPr id="10" name="Εικόνα 9">
            <a:extLst>
              <a:ext uri="{FF2B5EF4-FFF2-40B4-BE49-F238E27FC236}">
                <a16:creationId xmlns:a16="http://schemas.microsoft.com/office/drawing/2014/main" id="{8A9620AB-E23C-76F9-E44C-80ABBA14A86A}"/>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91899" y="5524500"/>
            <a:ext cx="7738901" cy="1234517"/>
          </a:xfrm>
          <a:prstGeom prst="rect">
            <a:avLst/>
          </a:prstGeom>
          <a:noFill/>
          <a:ln>
            <a:noFill/>
          </a:ln>
        </p:spPr>
      </p:pic>
      <p:pic>
        <p:nvPicPr>
          <p:cNvPr id="11" name="Εικόνα 10">
            <a:extLst>
              <a:ext uri="{FF2B5EF4-FFF2-40B4-BE49-F238E27FC236}">
                <a16:creationId xmlns:a16="http://schemas.microsoft.com/office/drawing/2014/main" id="{7477A83A-D8C7-EF6C-318C-C674DD37603C}"/>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91899" y="6905629"/>
            <a:ext cx="7736902" cy="1234517"/>
          </a:xfrm>
          <a:prstGeom prst="rect">
            <a:avLst/>
          </a:prstGeom>
          <a:noFill/>
          <a:ln>
            <a:noFill/>
          </a:ln>
        </p:spPr>
      </p:pic>
      <p:pic>
        <p:nvPicPr>
          <p:cNvPr id="17" name="Εικόνα 16">
            <a:extLst>
              <a:ext uri="{FF2B5EF4-FFF2-40B4-BE49-F238E27FC236}">
                <a16:creationId xmlns:a16="http://schemas.microsoft.com/office/drawing/2014/main" id="{B804C5FB-E321-DA3E-7830-4BB8445BE69D}"/>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089899" y="8286758"/>
            <a:ext cx="7738901" cy="1234516"/>
          </a:xfrm>
          <a:prstGeom prst="rect">
            <a:avLst/>
          </a:prstGeom>
          <a:noFill/>
          <a:ln>
            <a:noFill/>
          </a:ln>
        </p:spPr>
      </p:pic>
      <p:sp>
        <p:nvSpPr>
          <p:cNvPr id="20" name="TextBox 18">
            <a:extLst>
              <a:ext uri="{FF2B5EF4-FFF2-40B4-BE49-F238E27FC236}">
                <a16:creationId xmlns:a16="http://schemas.microsoft.com/office/drawing/2014/main" id="{6DA86F7F-58C5-E735-9751-29DEBBE808AB}"/>
              </a:ext>
            </a:extLst>
          </p:cNvPr>
          <p:cNvSpPr txBox="1"/>
          <p:nvPr/>
        </p:nvSpPr>
        <p:spPr>
          <a:xfrm>
            <a:off x="762000" y="1257300"/>
            <a:ext cx="8906040" cy="430887"/>
          </a:xfrm>
          <a:prstGeom prst="rect">
            <a:avLst/>
          </a:prstGeom>
        </p:spPr>
        <p:txBody>
          <a:bodyPr wrap="square" lIns="0" tIns="0" rIns="0" bIns="0" rtlCol="0" anchor="t">
            <a:spAutoFit/>
          </a:bodyPr>
          <a:lstStyle/>
          <a:p>
            <a:r>
              <a:rPr lang="en-US" sz="2800" dirty="0">
                <a:latin typeface="Arial" panose="020B0604020202020204" pitchFamily="34" charset="0"/>
                <a:ea typeface="Artifakt Element Black" panose="020B0A03050000020004" pitchFamily="34" charset="0"/>
                <a:cs typeface="Arial" panose="020B0604020202020204" pitchFamily="34" charset="0"/>
              </a:rPr>
              <a:t>2</a:t>
            </a:r>
            <a:r>
              <a:rPr lang="el-GR" sz="2800" dirty="0">
                <a:latin typeface="Arial" panose="020B0604020202020204" pitchFamily="34" charset="0"/>
                <a:ea typeface="Artifakt Element Black" panose="020B0A03050000020004" pitchFamily="34" charset="0"/>
                <a:cs typeface="Arial" panose="020B0604020202020204" pitchFamily="34" charset="0"/>
              </a:rPr>
              <a:t>) Αποτελέσματα</a:t>
            </a:r>
            <a:endParaRPr lang="en-US" sz="9600" dirty="0">
              <a:solidFill>
                <a:srgbClr val="000000"/>
              </a:solidFill>
              <a:latin typeface="Arial" panose="020B0604020202020204" pitchFamily="34" charset="0"/>
              <a:ea typeface="Artifakt Element Black" panose="020B0A03050000020004" pitchFamily="34" charset="0"/>
              <a:cs typeface="Arial" panose="020B0604020202020204" pitchFamily="34" charset="0"/>
            </a:endParaRPr>
          </a:p>
        </p:txBody>
      </p:sp>
      <p:pic>
        <p:nvPicPr>
          <p:cNvPr id="22" name="Εικόνα 21">
            <a:extLst>
              <a:ext uri="{FF2B5EF4-FFF2-40B4-BE49-F238E27FC236}">
                <a16:creationId xmlns:a16="http://schemas.microsoft.com/office/drawing/2014/main" id="{0A0F145F-0D94-2D99-BC7B-427AAD05A22C}"/>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696200" y="3484553"/>
            <a:ext cx="4747895" cy="1471930"/>
          </a:xfrm>
          <a:prstGeom prst="rect">
            <a:avLst/>
          </a:prstGeom>
          <a:noFill/>
          <a:ln>
            <a:noFill/>
          </a:ln>
        </p:spPr>
      </p:pic>
      <p:pic>
        <p:nvPicPr>
          <p:cNvPr id="23" name="Εικόνα 22">
            <a:extLst>
              <a:ext uri="{FF2B5EF4-FFF2-40B4-BE49-F238E27FC236}">
                <a16:creationId xmlns:a16="http://schemas.microsoft.com/office/drawing/2014/main" id="{2A0FCEFE-650A-6174-C0F3-14A6B96871DD}"/>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2877800" y="1883220"/>
            <a:ext cx="4747895" cy="1471930"/>
          </a:xfrm>
          <a:prstGeom prst="rect">
            <a:avLst/>
          </a:prstGeom>
          <a:noFill/>
          <a:ln>
            <a:noFill/>
          </a:ln>
        </p:spPr>
      </p:pic>
      <p:pic>
        <p:nvPicPr>
          <p:cNvPr id="24" name="Εικόνα 23">
            <a:extLst>
              <a:ext uri="{FF2B5EF4-FFF2-40B4-BE49-F238E27FC236}">
                <a16:creationId xmlns:a16="http://schemas.microsoft.com/office/drawing/2014/main" id="{D2CF7582-ACA7-B5E0-656D-B10574EF4430}"/>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2877801" y="3484553"/>
            <a:ext cx="4747895" cy="1471930"/>
          </a:xfrm>
          <a:prstGeom prst="rect">
            <a:avLst/>
          </a:prstGeom>
          <a:noFill/>
          <a:ln>
            <a:noFill/>
          </a:ln>
        </p:spPr>
      </p:pic>
      <p:pic>
        <p:nvPicPr>
          <p:cNvPr id="28" name="Εικόνα 27">
            <a:extLst>
              <a:ext uri="{FF2B5EF4-FFF2-40B4-BE49-F238E27FC236}">
                <a16:creationId xmlns:a16="http://schemas.microsoft.com/office/drawing/2014/main" id="{9A797335-089A-4A8A-C95F-AC0BFC8B19B4}"/>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1208379" y="1866900"/>
            <a:ext cx="5421021" cy="915708"/>
          </a:xfrm>
          <a:prstGeom prst="rect">
            <a:avLst/>
          </a:prstGeom>
          <a:noFill/>
          <a:ln>
            <a:noFill/>
          </a:ln>
        </p:spPr>
      </p:pic>
      <p:pic>
        <p:nvPicPr>
          <p:cNvPr id="29" name="Εικόνα 28">
            <a:extLst>
              <a:ext uri="{FF2B5EF4-FFF2-40B4-BE49-F238E27FC236}">
                <a16:creationId xmlns:a16="http://schemas.microsoft.com/office/drawing/2014/main" id="{70910BDE-06E7-2FC2-2AA6-AB1A22B1BBA8}"/>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208378" y="2953387"/>
            <a:ext cx="5421022" cy="915708"/>
          </a:xfrm>
          <a:prstGeom prst="rect">
            <a:avLst/>
          </a:prstGeom>
          <a:noFill/>
          <a:ln>
            <a:noFill/>
          </a:ln>
        </p:spPr>
      </p:pic>
      <p:pic>
        <p:nvPicPr>
          <p:cNvPr id="30" name="Εικόνα 29">
            <a:extLst>
              <a:ext uri="{FF2B5EF4-FFF2-40B4-BE49-F238E27FC236}">
                <a16:creationId xmlns:a16="http://schemas.microsoft.com/office/drawing/2014/main" id="{81062CC2-5226-8362-929E-C0739A6A8FC9}"/>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1208379" y="4040775"/>
            <a:ext cx="5421021" cy="915708"/>
          </a:xfrm>
          <a:prstGeom prst="rect">
            <a:avLst/>
          </a:prstGeom>
          <a:noFill/>
          <a:ln>
            <a:noFill/>
          </a:ln>
        </p:spPr>
      </p:pic>
      <p:pic>
        <p:nvPicPr>
          <p:cNvPr id="31" name="Εικόνα 30">
            <a:extLst>
              <a:ext uri="{FF2B5EF4-FFF2-40B4-BE49-F238E27FC236}">
                <a16:creationId xmlns:a16="http://schemas.microsoft.com/office/drawing/2014/main" id="{BA6FD427-4909-441F-833E-5BEE4181287C}"/>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7696201" y="1881355"/>
            <a:ext cx="4747895" cy="1471930"/>
          </a:xfrm>
          <a:prstGeom prst="rect">
            <a:avLst/>
          </a:prstGeom>
          <a:noFill/>
          <a:ln>
            <a:noFill/>
          </a:ln>
        </p:spPr>
      </p:pic>
      <p:sp>
        <p:nvSpPr>
          <p:cNvPr id="5" name="TextBox 4">
            <a:extLst>
              <a:ext uri="{FF2B5EF4-FFF2-40B4-BE49-F238E27FC236}">
                <a16:creationId xmlns:a16="http://schemas.microsoft.com/office/drawing/2014/main" id="{1C054A71-9526-D8CD-091F-79DA96D5F1F5}"/>
              </a:ext>
            </a:extLst>
          </p:cNvPr>
          <p:cNvSpPr txBox="1"/>
          <p:nvPr/>
        </p:nvSpPr>
        <p:spPr>
          <a:xfrm>
            <a:off x="1600200" y="4943497"/>
            <a:ext cx="4919971" cy="369332"/>
          </a:xfrm>
          <a:prstGeom prst="rect">
            <a:avLst/>
          </a:prstGeom>
          <a:noFill/>
        </p:spPr>
        <p:txBody>
          <a:bodyPr wrap="square" rtlCol="0">
            <a:spAutoFit/>
          </a:bodyPr>
          <a:lstStyle/>
          <a:p>
            <a:pPr marL="342900" indent="-342900">
              <a:buFont typeface="+mj-lt"/>
              <a:buAutoNum type="arabicPeriod"/>
            </a:pPr>
            <a:r>
              <a:rPr lang="el-GR" sz="1800" u="sng" dirty="0">
                <a:effectLst/>
                <a:latin typeface="Calibri" panose="020F0502020204030204" pitchFamily="34" charset="0"/>
                <a:ea typeface="Calibri" panose="020F0502020204030204" pitchFamily="34" charset="0"/>
                <a:cs typeface="Times New Roman" panose="02020603050405020304" pitchFamily="18" charset="0"/>
              </a:rPr>
              <a:t>Τάσεις και γωνίες για τους ζυγούς φορτίου </a:t>
            </a:r>
            <a:endParaRPr lang="el-GR" u="sng" dirty="0"/>
          </a:p>
        </p:txBody>
      </p:sp>
      <p:sp>
        <p:nvSpPr>
          <p:cNvPr id="6" name="TextBox 5">
            <a:extLst>
              <a:ext uri="{FF2B5EF4-FFF2-40B4-BE49-F238E27FC236}">
                <a16:creationId xmlns:a16="http://schemas.microsoft.com/office/drawing/2014/main" id="{0AE7E45E-B719-DEF7-0445-212541575340}"/>
              </a:ext>
            </a:extLst>
          </p:cNvPr>
          <p:cNvSpPr txBox="1"/>
          <p:nvPr/>
        </p:nvSpPr>
        <p:spPr>
          <a:xfrm>
            <a:off x="10109050" y="4943497"/>
            <a:ext cx="5160320" cy="369332"/>
          </a:xfrm>
          <a:prstGeom prst="rect">
            <a:avLst/>
          </a:prstGeom>
          <a:noFill/>
        </p:spPr>
        <p:txBody>
          <a:bodyPr wrap="square" rtlCol="0">
            <a:spAutoFit/>
          </a:bodyPr>
          <a:lstStyle/>
          <a:p>
            <a:pPr marL="342900" indent="-342900">
              <a:buFont typeface="+mj-lt"/>
              <a:buAutoNum type="arabicPeriod" startAt="2"/>
            </a:pPr>
            <a:r>
              <a:rPr lang="el-GR" sz="1800" u="sng" dirty="0">
                <a:effectLst/>
                <a:latin typeface="Calibri" panose="020F0502020204030204" pitchFamily="34" charset="0"/>
                <a:ea typeface="Calibri" panose="020F0502020204030204" pitchFamily="34" charset="0"/>
                <a:cs typeface="Times New Roman" panose="02020603050405020304" pitchFamily="18" charset="0"/>
              </a:rPr>
              <a:t>Ροές ισχύος-</a:t>
            </a:r>
            <a:r>
              <a:rPr lang="el-GR" sz="1800" u="sng" dirty="0" err="1">
                <a:effectLst/>
                <a:latin typeface="Calibri" panose="020F0502020204030204" pitchFamily="34" charset="0"/>
                <a:ea typeface="Calibri" panose="020F0502020204030204" pitchFamily="34" charset="0"/>
                <a:cs typeface="Times New Roman" panose="02020603050405020304" pitchFamily="18" charset="0"/>
              </a:rPr>
              <a:t>απώλεις</a:t>
            </a:r>
            <a:r>
              <a:rPr lang="el-GR" sz="1800" u="sng" dirty="0">
                <a:effectLst/>
                <a:latin typeface="Calibri" panose="020F0502020204030204" pitchFamily="34" charset="0"/>
                <a:ea typeface="Calibri" panose="020F0502020204030204" pitchFamily="34" charset="0"/>
                <a:cs typeface="Times New Roman" panose="02020603050405020304" pitchFamily="18" charset="0"/>
              </a:rPr>
              <a:t> για τις γραμμές μεταφοράς</a:t>
            </a:r>
            <a:endParaRPr lang="el-GR" u="sng" dirty="0"/>
          </a:p>
        </p:txBody>
      </p:sp>
      <p:sp>
        <p:nvSpPr>
          <p:cNvPr id="7" name="TextBox 6">
            <a:extLst>
              <a:ext uri="{FF2B5EF4-FFF2-40B4-BE49-F238E27FC236}">
                <a16:creationId xmlns:a16="http://schemas.microsoft.com/office/drawing/2014/main" id="{4563457E-2453-386E-6786-D059A39C3439}"/>
              </a:ext>
            </a:extLst>
          </p:cNvPr>
          <p:cNvSpPr txBox="1"/>
          <p:nvPr/>
        </p:nvSpPr>
        <p:spPr>
          <a:xfrm>
            <a:off x="6052829" y="9574768"/>
            <a:ext cx="4919971" cy="646331"/>
          </a:xfrm>
          <a:prstGeom prst="rect">
            <a:avLst/>
          </a:prstGeom>
          <a:noFill/>
        </p:spPr>
        <p:txBody>
          <a:bodyPr wrap="square" rtlCol="0">
            <a:spAutoFit/>
          </a:bodyPr>
          <a:lstStyle/>
          <a:p>
            <a:pPr marL="342900" indent="-342900" algn="ctr">
              <a:buFont typeface="+mj-lt"/>
              <a:buAutoNum type="arabicPeriod" startAt="3"/>
            </a:pPr>
            <a:r>
              <a:rPr lang="el-GR" u="sng" dirty="0">
                <a:latin typeface="Calibri" panose="020F0502020204030204" pitchFamily="34" charset="0"/>
                <a:ea typeface="Calibri" panose="020F0502020204030204" pitchFamily="34" charset="0"/>
                <a:cs typeface="Times New Roman" panose="02020603050405020304" pitchFamily="18" charset="0"/>
              </a:rPr>
              <a:t>Οπτικοποίηση των παραπάνω αποτελεσμάτων για ένα τυχαίο μήνα</a:t>
            </a:r>
            <a:endParaRPr lang="el-GR" u="sng" dirty="0"/>
          </a:p>
        </p:txBody>
      </p:sp>
      <p:sp>
        <p:nvSpPr>
          <p:cNvPr id="8" name="TextBox 7">
            <a:extLst>
              <a:ext uri="{FF2B5EF4-FFF2-40B4-BE49-F238E27FC236}">
                <a16:creationId xmlns:a16="http://schemas.microsoft.com/office/drawing/2014/main" id="{51DCC53E-D739-04F8-F51D-E50089FEE4AF}"/>
              </a:ext>
            </a:extLst>
          </p:cNvPr>
          <p:cNvSpPr txBox="1"/>
          <p:nvPr/>
        </p:nvSpPr>
        <p:spPr>
          <a:xfrm>
            <a:off x="26399" y="5908702"/>
            <a:ext cx="981558" cy="523220"/>
          </a:xfrm>
          <a:prstGeom prst="rect">
            <a:avLst/>
          </a:prstGeom>
          <a:noFill/>
        </p:spPr>
        <p:txBody>
          <a:bodyPr wrap="square" rtlCol="0">
            <a:spAutoFit/>
          </a:bodyPr>
          <a:lstStyle/>
          <a:p>
            <a:pPr algn="ctr"/>
            <a:r>
              <a:rPr lang="el-GR" sz="1400" dirty="0">
                <a:latin typeface="Calibri" panose="020F0502020204030204" pitchFamily="34" charset="0"/>
                <a:ea typeface="Calibri" panose="020F0502020204030204" pitchFamily="34" charset="0"/>
                <a:cs typeface="Times New Roman" panose="02020603050405020304" pitchFamily="18" charset="0"/>
              </a:rPr>
              <a:t>Τάσεις</a:t>
            </a:r>
          </a:p>
          <a:p>
            <a:pPr algn="ctr"/>
            <a:r>
              <a:rPr lang="el-GR" sz="1400" dirty="0">
                <a:latin typeface="Calibri" panose="020F0502020204030204" pitchFamily="34" charset="0"/>
                <a:ea typeface="Calibri" panose="020F0502020204030204" pitchFamily="34" charset="0"/>
                <a:cs typeface="Times New Roman" panose="02020603050405020304" pitchFamily="18" charset="0"/>
              </a:rPr>
              <a:t>Αρχικών</a:t>
            </a:r>
            <a:endParaRPr lang="el-GR" sz="1400" dirty="0"/>
          </a:p>
        </p:txBody>
      </p:sp>
      <p:sp>
        <p:nvSpPr>
          <p:cNvPr id="12" name="TextBox 11">
            <a:extLst>
              <a:ext uri="{FF2B5EF4-FFF2-40B4-BE49-F238E27FC236}">
                <a16:creationId xmlns:a16="http://schemas.microsoft.com/office/drawing/2014/main" id="{4D2ED19C-115F-EB44-C3C0-387CE5DC0238}"/>
              </a:ext>
            </a:extLst>
          </p:cNvPr>
          <p:cNvSpPr txBox="1"/>
          <p:nvPr/>
        </p:nvSpPr>
        <p:spPr>
          <a:xfrm>
            <a:off x="-51532" y="7273006"/>
            <a:ext cx="1143000" cy="523220"/>
          </a:xfrm>
          <a:prstGeom prst="rect">
            <a:avLst/>
          </a:prstGeom>
          <a:noFill/>
        </p:spPr>
        <p:txBody>
          <a:bodyPr wrap="square" rtlCol="0">
            <a:spAutoFit/>
          </a:bodyPr>
          <a:lstStyle/>
          <a:p>
            <a:pPr algn="ctr"/>
            <a:r>
              <a:rPr lang="el-GR" sz="1400" dirty="0">
                <a:latin typeface="Calibri" panose="020F0502020204030204" pitchFamily="34" charset="0"/>
                <a:ea typeface="Calibri" panose="020F0502020204030204" pitchFamily="34" charset="0"/>
                <a:cs typeface="Times New Roman" panose="02020603050405020304" pitchFamily="18" charset="0"/>
              </a:rPr>
              <a:t>Τάσεις</a:t>
            </a:r>
            <a:br>
              <a:rPr lang="el-GR" sz="1400" dirty="0">
                <a:latin typeface="Calibri" panose="020F0502020204030204" pitchFamily="34" charset="0"/>
                <a:ea typeface="Calibri" panose="020F0502020204030204" pitchFamily="34" charset="0"/>
                <a:cs typeface="Times New Roman" panose="02020603050405020304" pitchFamily="18" charset="0"/>
              </a:rPr>
            </a:br>
            <a:r>
              <a:rPr lang="en-US" sz="1400" dirty="0">
                <a:latin typeface="Calibri" panose="020F0502020204030204" pitchFamily="34" charset="0"/>
                <a:ea typeface="Calibri" panose="020F0502020204030204" pitchFamily="34" charset="0"/>
                <a:cs typeface="Times New Roman" panose="02020603050405020304" pitchFamily="18" charset="0"/>
              </a:rPr>
              <a:t>Generated</a:t>
            </a:r>
            <a:endParaRPr lang="el-GR" sz="1400" dirty="0"/>
          </a:p>
        </p:txBody>
      </p:sp>
      <p:sp>
        <p:nvSpPr>
          <p:cNvPr id="13" name="TextBox 12">
            <a:extLst>
              <a:ext uri="{FF2B5EF4-FFF2-40B4-BE49-F238E27FC236}">
                <a16:creationId xmlns:a16="http://schemas.microsoft.com/office/drawing/2014/main" id="{8DDB0F45-72DD-55EC-8791-867FEF2F32A4}"/>
              </a:ext>
            </a:extLst>
          </p:cNvPr>
          <p:cNvSpPr txBox="1"/>
          <p:nvPr/>
        </p:nvSpPr>
        <p:spPr>
          <a:xfrm>
            <a:off x="-40394" y="8648700"/>
            <a:ext cx="1143000" cy="523220"/>
          </a:xfrm>
          <a:prstGeom prst="rect">
            <a:avLst/>
          </a:prstGeom>
          <a:noFill/>
        </p:spPr>
        <p:txBody>
          <a:bodyPr wrap="square" rtlCol="0">
            <a:spAutoFit/>
          </a:bodyPr>
          <a:lstStyle/>
          <a:p>
            <a:pPr algn="ctr"/>
            <a:r>
              <a:rPr lang="el-GR" sz="1400" dirty="0">
                <a:latin typeface="Calibri" panose="020F0502020204030204" pitchFamily="34" charset="0"/>
                <a:ea typeface="Calibri" panose="020F0502020204030204" pitchFamily="34" charset="0"/>
                <a:cs typeface="Times New Roman" panose="02020603050405020304" pitchFamily="18" charset="0"/>
              </a:rPr>
              <a:t>Γωνίες</a:t>
            </a:r>
          </a:p>
          <a:p>
            <a:pPr algn="ctr"/>
            <a:r>
              <a:rPr lang="el-GR" sz="1400" dirty="0">
                <a:latin typeface="Calibri" panose="020F0502020204030204" pitchFamily="34" charset="0"/>
                <a:ea typeface="Calibri" panose="020F0502020204030204" pitchFamily="34" charset="0"/>
                <a:cs typeface="Times New Roman" panose="02020603050405020304" pitchFamily="18" charset="0"/>
              </a:rPr>
              <a:t>Αρχικών</a:t>
            </a:r>
            <a:endParaRPr lang="el-GR" sz="1400" dirty="0"/>
          </a:p>
        </p:txBody>
      </p:sp>
      <p:sp>
        <p:nvSpPr>
          <p:cNvPr id="14" name="TextBox 13">
            <a:extLst>
              <a:ext uri="{FF2B5EF4-FFF2-40B4-BE49-F238E27FC236}">
                <a16:creationId xmlns:a16="http://schemas.microsoft.com/office/drawing/2014/main" id="{55A82656-9CF4-4113-3205-42D5AB4172E8}"/>
              </a:ext>
            </a:extLst>
          </p:cNvPr>
          <p:cNvSpPr txBox="1"/>
          <p:nvPr/>
        </p:nvSpPr>
        <p:spPr>
          <a:xfrm>
            <a:off x="8915400" y="5903757"/>
            <a:ext cx="1176499" cy="523220"/>
          </a:xfrm>
          <a:prstGeom prst="rect">
            <a:avLst/>
          </a:prstGeom>
          <a:noFill/>
        </p:spPr>
        <p:txBody>
          <a:bodyPr wrap="square" rtlCol="0">
            <a:spAutoFit/>
          </a:bodyPr>
          <a:lstStyle/>
          <a:p>
            <a:pPr algn="ctr"/>
            <a:r>
              <a:rPr lang="el-GR" sz="1400" dirty="0">
                <a:latin typeface="Calibri" panose="020F0502020204030204" pitchFamily="34" charset="0"/>
                <a:ea typeface="Calibri" panose="020F0502020204030204" pitchFamily="34" charset="0"/>
                <a:cs typeface="Times New Roman" panose="02020603050405020304" pitchFamily="18" charset="0"/>
              </a:rPr>
              <a:t>Γωνίες</a:t>
            </a:r>
          </a:p>
          <a:p>
            <a:pPr algn="ctr"/>
            <a:r>
              <a:rPr lang="en-US" sz="1400" dirty="0">
                <a:latin typeface="Calibri" panose="020F0502020204030204" pitchFamily="34" charset="0"/>
                <a:ea typeface="Calibri" panose="020F0502020204030204" pitchFamily="34" charset="0"/>
                <a:cs typeface="Times New Roman" panose="02020603050405020304" pitchFamily="18" charset="0"/>
              </a:rPr>
              <a:t>Generated</a:t>
            </a:r>
            <a:endParaRPr lang="el-GR" sz="1400" dirty="0"/>
          </a:p>
        </p:txBody>
      </p:sp>
      <p:sp>
        <p:nvSpPr>
          <p:cNvPr id="15" name="TextBox 14">
            <a:extLst>
              <a:ext uri="{FF2B5EF4-FFF2-40B4-BE49-F238E27FC236}">
                <a16:creationId xmlns:a16="http://schemas.microsoft.com/office/drawing/2014/main" id="{E123CF8C-BEAA-6670-EC98-C91BEB58EA56}"/>
              </a:ext>
            </a:extLst>
          </p:cNvPr>
          <p:cNvSpPr txBox="1"/>
          <p:nvPr/>
        </p:nvSpPr>
        <p:spPr>
          <a:xfrm>
            <a:off x="8915400" y="7153555"/>
            <a:ext cx="1174499" cy="738664"/>
          </a:xfrm>
          <a:prstGeom prst="rect">
            <a:avLst/>
          </a:prstGeom>
          <a:noFill/>
        </p:spPr>
        <p:txBody>
          <a:bodyPr wrap="square" rtlCol="0">
            <a:spAutoFit/>
          </a:bodyPr>
          <a:lstStyle/>
          <a:p>
            <a:pPr algn="ctr"/>
            <a:r>
              <a:rPr lang="el-GR" sz="1400" dirty="0">
                <a:latin typeface="Calibri" panose="020F0502020204030204" pitchFamily="34" charset="0"/>
                <a:ea typeface="Calibri" panose="020F0502020204030204" pitchFamily="34" charset="0"/>
                <a:cs typeface="Times New Roman" panose="02020603050405020304" pitchFamily="18" charset="0"/>
              </a:rPr>
              <a:t>Έκχυση ενεργού ισχύος </a:t>
            </a:r>
            <a:r>
              <a:rPr lang="en-US" sz="1400" dirty="0">
                <a:latin typeface="Calibri" panose="020F0502020204030204" pitchFamily="34" charset="0"/>
                <a:ea typeface="Calibri" panose="020F0502020204030204" pitchFamily="34" charset="0"/>
                <a:cs typeface="Times New Roman" panose="02020603050405020304" pitchFamily="18" charset="0"/>
              </a:rPr>
              <a:t>A</a:t>
            </a:r>
            <a:r>
              <a:rPr lang="el-GR" sz="1400" dirty="0" err="1">
                <a:latin typeface="Calibri" panose="020F0502020204030204" pitchFamily="34" charset="0"/>
                <a:ea typeface="Calibri" panose="020F0502020204030204" pitchFamily="34" charset="0"/>
                <a:cs typeface="Times New Roman" panose="02020603050405020304" pitchFamily="18" charset="0"/>
              </a:rPr>
              <a:t>ρχ</a:t>
            </a:r>
            <a:r>
              <a:rPr lang="el-GR" sz="1400" dirty="0">
                <a:latin typeface="Calibri" panose="020F0502020204030204" pitchFamily="34" charset="0"/>
                <a:ea typeface="Calibri" panose="020F0502020204030204" pitchFamily="34" charset="0"/>
                <a:cs typeface="Times New Roman" panose="02020603050405020304" pitchFamily="18" charset="0"/>
              </a:rPr>
              <a:t>.</a:t>
            </a:r>
            <a:endParaRPr lang="el-GR" sz="1400" dirty="0"/>
          </a:p>
        </p:txBody>
      </p:sp>
      <p:sp>
        <p:nvSpPr>
          <p:cNvPr id="16" name="TextBox 15">
            <a:extLst>
              <a:ext uri="{FF2B5EF4-FFF2-40B4-BE49-F238E27FC236}">
                <a16:creationId xmlns:a16="http://schemas.microsoft.com/office/drawing/2014/main" id="{AF60F725-F85C-9AA2-B8DB-4BC863528375}"/>
              </a:ext>
            </a:extLst>
          </p:cNvPr>
          <p:cNvSpPr txBox="1"/>
          <p:nvPr/>
        </p:nvSpPr>
        <p:spPr>
          <a:xfrm>
            <a:off x="8915400" y="8534684"/>
            <a:ext cx="1174499" cy="738664"/>
          </a:xfrm>
          <a:prstGeom prst="rect">
            <a:avLst/>
          </a:prstGeom>
          <a:noFill/>
        </p:spPr>
        <p:txBody>
          <a:bodyPr wrap="square" rtlCol="0">
            <a:spAutoFit/>
          </a:bodyPr>
          <a:lstStyle/>
          <a:p>
            <a:pPr algn="ctr"/>
            <a:r>
              <a:rPr lang="el-GR" sz="1400" dirty="0">
                <a:latin typeface="Calibri" panose="020F0502020204030204" pitchFamily="34" charset="0"/>
                <a:ea typeface="Calibri" panose="020F0502020204030204" pitchFamily="34" charset="0"/>
                <a:cs typeface="Times New Roman" panose="02020603050405020304" pitchFamily="18" charset="0"/>
              </a:rPr>
              <a:t>Έκχυση ενεργού ισχύος </a:t>
            </a:r>
            <a:r>
              <a:rPr lang="en-US" sz="1400" dirty="0">
                <a:latin typeface="Calibri" panose="020F0502020204030204" pitchFamily="34" charset="0"/>
                <a:ea typeface="Calibri" panose="020F0502020204030204" pitchFamily="34" charset="0"/>
                <a:cs typeface="Times New Roman" panose="02020603050405020304" pitchFamily="18" charset="0"/>
              </a:rPr>
              <a:t>Gen</a:t>
            </a:r>
            <a:r>
              <a:rPr lang="el-GR" sz="1400" dirty="0">
                <a:latin typeface="Calibri" panose="020F0502020204030204" pitchFamily="34" charset="0"/>
                <a:ea typeface="Calibri" panose="020F0502020204030204" pitchFamily="34" charset="0"/>
                <a:cs typeface="Times New Roman" panose="02020603050405020304" pitchFamily="18" charset="0"/>
              </a:rPr>
              <a:t>.</a:t>
            </a:r>
            <a:endParaRPr lang="el-GR" sz="1400" dirty="0"/>
          </a:p>
        </p:txBody>
      </p:sp>
    </p:spTree>
    <p:extLst>
      <p:ext uri="{BB962C8B-B14F-4D97-AF65-F5344CB8AC3E}">
        <p14:creationId xmlns:p14="http://schemas.microsoft.com/office/powerpoint/2010/main" val="1358289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txBody>
          <a:bodyPr/>
          <a:lstStyle/>
          <a:p>
            <a:pPr algn="l">
              <a:lnSpc>
                <a:spcPct val="107000"/>
              </a:lnSpc>
              <a:spcAft>
                <a:spcPts val="800"/>
              </a:spcAft>
            </a:pP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60" name="TextBox 18">
            <a:extLst>
              <a:ext uri="{FF2B5EF4-FFF2-40B4-BE49-F238E27FC236}">
                <a16:creationId xmlns:a16="http://schemas.microsoft.com/office/drawing/2014/main" id="{4B6372DC-54F9-06E3-0FCB-F13D128EC78C}"/>
              </a:ext>
            </a:extLst>
          </p:cNvPr>
          <p:cNvSpPr txBox="1"/>
          <p:nvPr/>
        </p:nvSpPr>
        <p:spPr>
          <a:xfrm>
            <a:off x="0" y="266700"/>
            <a:ext cx="18288000" cy="692497"/>
          </a:xfrm>
          <a:prstGeom prst="rect">
            <a:avLst/>
          </a:prstGeom>
        </p:spPr>
        <p:txBody>
          <a:bodyPr wrap="square" lIns="0" tIns="0" rIns="0" bIns="0" rtlCol="0" anchor="t">
            <a:spAutoFit/>
          </a:bodyPr>
          <a:lstStyle/>
          <a:p>
            <a:pPr algn="ctr"/>
            <a:r>
              <a:rPr lang="el-GR" sz="4500" dirty="0">
                <a:solidFill>
                  <a:srgbClr val="000000"/>
                </a:solidFill>
                <a:latin typeface="Comic Sans MS" panose="030F0702030302020204" pitchFamily="66" charset="0"/>
              </a:rPr>
              <a:t>Συμπεράσματα και μελλοντικοί στόχοι</a:t>
            </a:r>
          </a:p>
        </p:txBody>
      </p:sp>
      <p:sp>
        <p:nvSpPr>
          <p:cNvPr id="9" name="TextBox 18">
            <a:extLst>
              <a:ext uri="{FF2B5EF4-FFF2-40B4-BE49-F238E27FC236}">
                <a16:creationId xmlns:a16="http://schemas.microsoft.com/office/drawing/2014/main" id="{38F46818-3B80-95D9-F895-9906A9A12F4E}"/>
              </a:ext>
            </a:extLst>
          </p:cNvPr>
          <p:cNvSpPr txBox="1"/>
          <p:nvPr/>
        </p:nvSpPr>
        <p:spPr>
          <a:xfrm>
            <a:off x="762000" y="1465838"/>
            <a:ext cx="16687800" cy="6478697"/>
          </a:xfrm>
          <a:prstGeom prst="rect">
            <a:avLst/>
          </a:prstGeom>
        </p:spPr>
        <p:txBody>
          <a:bodyPr wrap="square" lIns="0" tIns="0" rIns="0" bIns="0" rtlCol="0" anchor="t">
            <a:spAutoFit/>
          </a:bodyPr>
          <a:lstStyle/>
          <a:p>
            <a:pPr marL="457200" indent="-457200">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H </a:t>
            </a:r>
            <a:r>
              <a:rPr lang="el-GR" sz="2400" dirty="0">
                <a:solidFill>
                  <a:schemeClr val="tx1"/>
                </a:solidFill>
                <a:latin typeface="Times New Roman" panose="02020603050405020304" pitchFamily="18" charset="0"/>
                <a:cs typeface="Times New Roman" panose="02020603050405020304" pitchFamily="18" charset="0"/>
              </a:rPr>
              <a:t>παρούσα διπλωματική εργασία επικεντρώθηκε στην προσπάθεια ανεύρεσης του πιο αποτελεσματικού τρόπου επαύξησης δεδομένων ισχύος για τρεις ζυγούς </a:t>
            </a:r>
          </a:p>
          <a:p>
            <a:pPr marL="457200" indent="-457200">
              <a:buFont typeface="Wingdings" panose="05000000000000000000" pitchFamily="2" charset="2"/>
              <a:buChar char="Ø"/>
            </a:pPr>
            <a:endParaRPr lang="el-GR" sz="1400" dirty="0">
              <a:solidFill>
                <a:schemeClr val="tx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l-GR" sz="2400" dirty="0">
                <a:latin typeface="Times New Roman" panose="02020603050405020304" pitchFamily="18" charset="0"/>
                <a:cs typeface="Times New Roman" panose="02020603050405020304" pitchFamily="18" charset="0"/>
              </a:rPr>
              <a:t>Έγινε μοντελοποίηση ενός τρόπου επαύξησης δεδομένων για ένα ζυγό με </a:t>
            </a:r>
            <a:r>
              <a:rPr lang="en-US" sz="2400" dirty="0" err="1">
                <a:latin typeface="Times New Roman" panose="02020603050405020304" pitchFamily="18" charset="0"/>
                <a:cs typeface="Times New Roman" panose="02020603050405020304" pitchFamily="18" charset="0"/>
              </a:rPr>
              <a:t>gmm</a:t>
            </a:r>
            <a:r>
              <a:rPr lang="en-US" sz="2400" dirty="0">
                <a:latin typeface="Times New Roman" panose="02020603050405020304" pitchFamily="18" charset="0"/>
                <a:cs typeface="Times New Roman" panose="02020603050405020304" pitchFamily="18" charset="0"/>
              </a:rPr>
              <a:t> clustering</a:t>
            </a:r>
            <a:r>
              <a:rPr lang="el-GR"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Markov chains </a:t>
            </a:r>
            <a:r>
              <a:rPr lang="el-GR" sz="2400" dirty="0">
                <a:latin typeface="Times New Roman" panose="02020603050405020304" pitchFamily="18" charset="0"/>
                <a:cs typeface="Times New Roman" panose="02020603050405020304" pitchFamily="18" charset="0"/>
              </a:rPr>
              <a:t>και </a:t>
            </a:r>
            <a:r>
              <a:rPr lang="en-US" sz="2400" dirty="0" err="1">
                <a:latin typeface="Times New Roman" panose="02020603050405020304" pitchFamily="18" charset="0"/>
                <a:cs typeface="Times New Roman" panose="02020603050405020304" pitchFamily="18" charset="0"/>
              </a:rPr>
              <a:t>gmm</a:t>
            </a:r>
            <a:r>
              <a:rPr lang="en-US" sz="2400" dirty="0">
                <a:latin typeface="Times New Roman" panose="02020603050405020304" pitchFamily="18" charset="0"/>
                <a:cs typeface="Times New Roman" panose="02020603050405020304" pitchFamily="18" charset="0"/>
              </a:rPr>
              <a:t> sampling </a:t>
            </a:r>
            <a:r>
              <a:rPr lang="el-GR" sz="2400" dirty="0">
                <a:latin typeface="Times New Roman" panose="02020603050405020304" pitchFamily="18" charset="0"/>
                <a:cs typeface="Times New Roman" panose="02020603050405020304" pitchFamily="18" charset="0"/>
              </a:rPr>
              <a:t>και ενός δεύτερου με αποσύνθεση δεδομένων και ανακατανομή μέσω </a:t>
            </a:r>
            <a:r>
              <a:rPr lang="en-US" sz="2400" dirty="0">
                <a:latin typeface="Times New Roman" panose="02020603050405020304" pitchFamily="18" charset="0"/>
                <a:cs typeface="Times New Roman" panose="02020603050405020304" pitchFamily="18" charset="0"/>
              </a:rPr>
              <a:t>bootstrap </a:t>
            </a:r>
            <a:endParaRPr lang="el-GR" sz="24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l-GR" sz="14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l-GR" sz="2400" dirty="0">
                <a:latin typeface="Times New Roman" panose="02020603050405020304" pitchFamily="18" charset="0"/>
                <a:cs typeface="Times New Roman" panose="02020603050405020304" pitchFamily="18" charset="0"/>
              </a:rPr>
              <a:t>Με βάση αυτούς του δύο προτάθηκε ένας τρόπος παραγωγής τεχνητών δεδομένων ο οποίος να λαμβάνει υπόψιν και την αλληλεπίδραση με άλλους ζυγούς</a:t>
            </a:r>
          </a:p>
          <a:p>
            <a:pPr marL="457200" indent="-457200">
              <a:buFont typeface="Wingdings" panose="05000000000000000000" pitchFamily="2" charset="2"/>
              <a:buChar char="Ø"/>
            </a:pPr>
            <a:endParaRPr lang="el-GR" sz="14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l-GR" sz="2400" dirty="0">
                <a:latin typeface="Times New Roman" panose="02020603050405020304" pitchFamily="18" charset="0"/>
                <a:cs typeface="Times New Roman" panose="02020603050405020304" pitchFamily="18" charset="0"/>
              </a:rPr>
              <a:t>Ο προτεινόμενος αλγόριθμος έχει διατηρήσει τα βασικά στατιστικά μετρικά των δεδομένων μας, έχει λάβει υπόψιν την αλληλεπίδραση τους με τα αυτά των γειτονικών ζυγών και ταυτόχρονα έχει δημιουργήσει τη μοναδικότητα που θέλουμε. </a:t>
            </a:r>
          </a:p>
          <a:p>
            <a:pPr marL="457200" indent="-457200">
              <a:buFont typeface="Wingdings" panose="05000000000000000000" pitchFamily="2" charset="2"/>
              <a:buChar char="Ø"/>
            </a:pPr>
            <a:endParaRPr lang="el-GR" sz="14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l-GR" sz="2400" dirty="0">
                <a:latin typeface="Times New Roman" panose="02020603050405020304" pitchFamily="18" charset="0"/>
                <a:cs typeface="Times New Roman" panose="02020603050405020304" pitchFamily="18" charset="0"/>
              </a:rPr>
              <a:t>Επίσης, μέσω των αποτελεσμάτων της μελέτης ροών φορτίου παρατηρήσαμε ότι το αυθαίρετο ΣΗΕ είχε, παρόμοια συμπεριφορά του για αρχικά και παραγόμενα σετ φορτίων.</a:t>
            </a:r>
          </a:p>
          <a:p>
            <a:pPr marL="457200" indent="-457200">
              <a:buFont typeface="Wingdings" panose="05000000000000000000" pitchFamily="2" charset="2"/>
              <a:buChar char="Ø"/>
            </a:pPr>
            <a:endParaRPr lang="el-GR" sz="1400" dirty="0">
              <a:solidFill>
                <a:srgbClr val="000000"/>
              </a:solidFill>
              <a:latin typeface="Arial" panose="020B0604020202020204" pitchFamily="34" charset="0"/>
              <a:ea typeface="Artifakt Element Black" panose="020B0A03050000020004" pitchFamily="34" charset="0"/>
              <a:cs typeface="Arial" panose="020B0604020202020204" pitchFamily="34" charset="0"/>
            </a:endParaRPr>
          </a:p>
          <a:p>
            <a:pPr marL="457200" indent="-457200">
              <a:buFont typeface="Wingdings" panose="05000000000000000000" pitchFamily="2" charset="2"/>
              <a:buChar char="Ø"/>
            </a:pPr>
            <a:r>
              <a:rPr lang="el-GR" sz="2400" dirty="0">
                <a:latin typeface="Times New Roman" panose="02020603050405020304" pitchFamily="18" charset="0"/>
                <a:cs typeface="Times New Roman" panose="02020603050405020304" pitchFamily="18" charset="0"/>
              </a:rPr>
              <a:t>Είναι σημαντικό να εξεταστεί η δυνατότητα ενσωμάτωσης περισσότερων δεδομένων από ποικίλες πηγές, σε πιο σύνθετα δίκτυα και μεγαλύτερο όγκο δεδομένων. </a:t>
            </a:r>
          </a:p>
          <a:p>
            <a:pPr marL="457200" indent="-457200">
              <a:buFont typeface="Wingdings" panose="05000000000000000000" pitchFamily="2" charset="2"/>
              <a:buChar char="Ø"/>
            </a:pPr>
            <a:endParaRPr lang="el-GR" sz="14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l-GR" sz="2400" dirty="0">
                <a:latin typeface="Times New Roman" panose="02020603050405020304" pitchFamily="18" charset="0"/>
                <a:cs typeface="Times New Roman" panose="02020603050405020304" pitchFamily="18" charset="0"/>
              </a:rPr>
              <a:t>Μια σημαντική πρόκληση μπορεί να είναι η ενσωμάτωση περισσότερων παραμέτρων, όπως η ενσωμάτωση μετεωρολογικών δεδομένων και η διερεύνηση της σχέσης τους με τα φορτία των ζυγών του δικτύου</a:t>
            </a:r>
          </a:p>
        </p:txBody>
      </p:sp>
    </p:spTree>
    <p:extLst>
      <p:ext uri="{BB962C8B-B14F-4D97-AF65-F5344CB8AC3E}">
        <p14:creationId xmlns:p14="http://schemas.microsoft.com/office/powerpoint/2010/main" val="420703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txBody>
          <a:bodyPr/>
          <a:lstStyle/>
          <a:p>
            <a:pPr algn="l">
              <a:lnSpc>
                <a:spcPct val="107000"/>
              </a:lnSpc>
              <a:spcAft>
                <a:spcPts val="800"/>
              </a:spcAft>
            </a:pP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Θέση περιεχομένου 2">
            <a:extLst>
              <a:ext uri="{FF2B5EF4-FFF2-40B4-BE49-F238E27FC236}">
                <a16:creationId xmlns:a16="http://schemas.microsoft.com/office/drawing/2014/main" id="{5A3E7C92-64DC-93E3-0B11-ADB8B369B89A}"/>
              </a:ext>
            </a:extLst>
          </p:cNvPr>
          <p:cNvSpPr txBox="1">
            <a:spLocks/>
          </p:cNvSpPr>
          <p:nvPr/>
        </p:nvSpPr>
        <p:spPr>
          <a:xfrm>
            <a:off x="838200" y="1690689"/>
            <a:ext cx="10515600" cy="4486274"/>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l-GR" b="1" u="sng" dirty="0">
              <a:latin typeface="Times New Roman" panose="02020603050405020304" pitchFamily="18" charset="0"/>
              <a:cs typeface="Times New Roman" panose="02020603050405020304" pitchFamily="18" charset="0"/>
            </a:endParaRPr>
          </a:p>
        </p:txBody>
      </p:sp>
      <p:sp>
        <p:nvSpPr>
          <p:cNvPr id="5" name="Freeform 2">
            <a:extLst>
              <a:ext uri="{FF2B5EF4-FFF2-40B4-BE49-F238E27FC236}">
                <a16:creationId xmlns:a16="http://schemas.microsoft.com/office/drawing/2014/main" id="{3DD4052A-C0E5-634B-8684-CC676C3B25BC}"/>
              </a:ext>
            </a:extLst>
          </p:cNvPr>
          <p:cNvSpPr/>
          <p:nvPr/>
        </p:nvSpPr>
        <p:spPr>
          <a:xfrm>
            <a:off x="15240" y="360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sp>
      <p:grpSp>
        <p:nvGrpSpPr>
          <p:cNvPr id="6" name="Group 3">
            <a:extLst>
              <a:ext uri="{FF2B5EF4-FFF2-40B4-BE49-F238E27FC236}">
                <a16:creationId xmlns:a16="http://schemas.microsoft.com/office/drawing/2014/main" id="{FE71FA42-D1F4-7EB6-A73F-482B29731B04}"/>
              </a:ext>
            </a:extLst>
          </p:cNvPr>
          <p:cNvGrpSpPr>
            <a:grpSpLocks noChangeAspect="1"/>
          </p:cNvGrpSpPr>
          <p:nvPr/>
        </p:nvGrpSpPr>
        <p:grpSpPr>
          <a:xfrm rot="-5400000">
            <a:off x="4183754" y="1824750"/>
            <a:ext cx="3478396" cy="6664303"/>
            <a:chOff x="0" y="0"/>
            <a:chExt cx="3446780" cy="5982970"/>
          </a:xfrm>
        </p:grpSpPr>
        <p:sp>
          <p:nvSpPr>
            <p:cNvPr id="7" name="Freeform 4">
              <a:extLst>
                <a:ext uri="{FF2B5EF4-FFF2-40B4-BE49-F238E27FC236}">
                  <a16:creationId xmlns:a16="http://schemas.microsoft.com/office/drawing/2014/main" id="{E679ABDA-ED8E-CC47-9662-F3789062D74A}"/>
                </a:ext>
              </a:extLst>
            </p:cNvPr>
            <p:cNvSpPr/>
            <p:nvPr/>
          </p:nvSpPr>
          <p:spPr>
            <a:xfrm>
              <a:off x="39370" y="34290"/>
              <a:ext cx="3370580" cy="5911850"/>
            </a:xfrm>
            <a:custGeom>
              <a:avLst/>
              <a:gdLst/>
              <a:ahLst/>
              <a:cxnLst/>
              <a:rect l="l" t="t" r="r" b="b"/>
              <a:pathLst>
                <a:path w="3370580" h="5911850">
                  <a:moveTo>
                    <a:pt x="3370580" y="5911850"/>
                  </a:moveTo>
                  <a:lnTo>
                    <a:pt x="0" y="5911850"/>
                  </a:lnTo>
                  <a:lnTo>
                    <a:pt x="0" y="0"/>
                  </a:lnTo>
                  <a:lnTo>
                    <a:pt x="3370580" y="0"/>
                  </a:lnTo>
                  <a:lnTo>
                    <a:pt x="3370580" y="5911850"/>
                  </a:lnTo>
                  <a:close/>
                </a:path>
              </a:pathLst>
            </a:custGeom>
            <a:solidFill>
              <a:srgbClr val="FFFFFF"/>
            </a:solidFill>
            <a:ln w="12700">
              <a:solidFill>
                <a:srgbClr val="000000"/>
              </a:solidFill>
            </a:ln>
          </p:spPr>
        </p:sp>
        <p:sp>
          <p:nvSpPr>
            <p:cNvPr id="8" name="Freeform 5">
              <a:extLst>
                <a:ext uri="{FF2B5EF4-FFF2-40B4-BE49-F238E27FC236}">
                  <a16:creationId xmlns:a16="http://schemas.microsoft.com/office/drawing/2014/main" id="{4D995A80-2571-43C2-EC08-C418E4413B37}"/>
                </a:ext>
              </a:extLst>
            </p:cNvPr>
            <p:cNvSpPr/>
            <p:nvPr/>
          </p:nvSpPr>
          <p:spPr>
            <a:xfrm>
              <a:off x="6350" y="6350"/>
              <a:ext cx="3434080" cy="5970270"/>
            </a:xfrm>
            <a:custGeom>
              <a:avLst/>
              <a:gdLst/>
              <a:ahLst/>
              <a:cxnLst/>
              <a:rect l="l" t="t" r="r" b="b"/>
              <a:pathLst>
                <a:path w="3434080" h="5970270">
                  <a:moveTo>
                    <a:pt x="0" y="0"/>
                  </a:moveTo>
                  <a:lnTo>
                    <a:pt x="60960" y="0"/>
                  </a:lnTo>
                  <a:lnTo>
                    <a:pt x="60960" y="60960"/>
                  </a:lnTo>
                  <a:lnTo>
                    <a:pt x="0" y="60960"/>
                  </a:lnTo>
                  <a:lnTo>
                    <a:pt x="0" y="0"/>
                  </a:lnTo>
                  <a:close/>
                  <a:moveTo>
                    <a:pt x="3373120" y="0"/>
                  </a:moveTo>
                  <a:lnTo>
                    <a:pt x="3434080" y="0"/>
                  </a:lnTo>
                  <a:lnTo>
                    <a:pt x="3434080" y="60960"/>
                  </a:lnTo>
                  <a:lnTo>
                    <a:pt x="3373120" y="60960"/>
                  </a:lnTo>
                  <a:lnTo>
                    <a:pt x="3373120" y="0"/>
                  </a:lnTo>
                  <a:close/>
                  <a:moveTo>
                    <a:pt x="1686560" y="0"/>
                  </a:moveTo>
                  <a:lnTo>
                    <a:pt x="1747520" y="0"/>
                  </a:lnTo>
                  <a:lnTo>
                    <a:pt x="1747520" y="60960"/>
                  </a:lnTo>
                  <a:lnTo>
                    <a:pt x="1686560" y="60960"/>
                  </a:lnTo>
                  <a:lnTo>
                    <a:pt x="1686560" y="0"/>
                  </a:lnTo>
                  <a:close/>
                  <a:moveTo>
                    <a:pt x="0" y="5909310"/>
                  </a:moveTo>
                  <a:lnTo>
                    <a:pt x="60960" y="5909310"/>
                  </a:lnTo>
                  <a:lnTo>
                    <a:pt x="60960" y="5970270"/>
                  </a:lnTo>
                  <a:lnTo>
                    <a:pt x="0" y="5970270"/>
                  </a:lnTo>
                  <a:lnTo>
                    <a:pt x="0" y="5909310"/>
                  </a:lnTo>
                  <a:close/>
                  <a:moveTo>
                    <a:pt x="3373120" y="5909310"/>
                  </a:moveTo>
                  <a:lnTo>
                    <a:pt x="3434080" y="5909310"/>
                  </a:lnTo>
                  <a:lnTo>
                    <a:pt x="3434080" y="5970270"/>
                  </a:lnTo>
                  <a:lnTo>
                    <a:pt x="3373120" y="5970270"/>
                  </a:lnTo>
                  <a:lnTo>
                    <a:pt x="3373120" y="5909310"/>
                  </a:lnTo>
                  <a:close/>
                  <a:moveTo>
                    <a:pt x="1686560" y="5909310"/>
                  </a:moveTo>
                  <a:lnTo>
                    <a:pt x="1747520" y="5909310"/>
                  </a:lnTo>
                  <a:lnTo>
                    <a:pt x="1747520" y="5970270"/>
                  </a:lnTo>
                  <a:lnTo>
                    <a:pt x="1686560" y="5970270"/>
                  </a:lnTo>
                  <a:lnTo>
                    <a:pt x="1686560" y="5909310"/>
                  </a:lnTo>
                  <a:close/>
                  <a:moveTo>
                    <a:pt x="3373120" y="2955290"/>
                  </a:moveTo>
                  <a:lnTo>
                    <a:pt x="3434080" y="2955290"/>
                  </a:lnTo>
                  <a:lnTo>
                    <a:pt x="3434080" y="3016250"/>
                  </a:lnTo>
                  <a:lnTo>
                    <a:pt x="3373120" y="3016250"/>
                  </a:lnTo>
                  <a:lnTo>
                    <a:pt x="3373120" y="2955290"/>
                  </a:lnTo>
                  <a:close/>
                  <a:moveTo>
                    <a:pt x="0" y="2955290"/>
                  </a:moveTo>
                  <a:lnTo>
                    <a:pt x="60960" y="2955290"/>
                  </a:lnTo>
                  <a:lnTo>
                    <a:pt x="60960" y="3016250"/>
                  </a:lnTo>
                  <a:lnTo>
                    <a:pt x="0" y="3016250"/>
                  </a:lnTo>
                  <a:lnTo>
                    <a:pt x="0" y="2955290"/>
                  </a:lnTo>
                  <a:close/>
                </a:path>
              </a:pathLst>
            </a:custGeom>
            <a:solidFill>
              <a:srgbClr val="004AAD"/>
            </a:solidFill>
          </p:spPr>
        </p:sp>
        <p:sp>
          <p:nvSpPr>
            <p:cNvPr id="9" name="Freeform 6">
              <a:extLst>
                <a:ext uri="{FF2B5EF4-FFF2-40B4-BE49-F238E27FC236}">
                  <a16:creationId xmlns:a16="http://schemas.microsoft.com/office/drawing/2014/main" id="{466EC35C-EED6-2220-DB10-923DA85891DC}"/>
                </a:ext>
              </a:extLst>
            </p:cNvPr>
            <p:cNvSpPr/>
            <p:nvPr/>
          </p:nvSpPr>
          <p:spPr>
            <a:xfrm>
              <a:off x="0" y="0"/>
              <a:ext cx="3446780" cy="5984240"/>
            </a:xfrm>
            <a:custGeom>
              <a:avLst/>
              <a:gdLst/>
              <a:ahLst/>
              <a:cxnLst/>
              <a:rect l="l" t="t" r="r" b="b"/>
              <a:pathLst>
                <a:path w="3446780" h="5984240">
                  <a:moveTo>
                    <a:pt x="3446780" y="73660"/>
                  </a:moveTo>
                  <a:lnTo>
                    <a:pt x="3446780" y="0"/>
                  </a:lnTo>
                  <a:lnTo>
                    <a:pt x="3373120" y="0"/>
                  </a:lnTo>
                  <a:lnTo>
                    <a:pt x="3373120" y="30480"/>
                  </a:lnTo>
                  <a:lnTo>
                    <a:pt x="1760220" y="30480"/>
                  </a:lnTo>
                  <a:lnTo>
                    <a:pt x="1760220" y="0"/>
                  </a:lnTo>
                  <a:lnTo>
                    <a:pt x="1686560" y="0"/>
                  </a:lnTo>
                  <a:lnTo>
                    <a:pt x="1686560" y="30480"/>
                  </a:lnTo>
                  <a:lnTo>
                    <a:pt x="73660" y="30480"/>
                  </a:lnTo>
                  <a:lnTo>
                    <a:pt x="73660" y="0"/>
                  </a:lnTo>
                  <a:lnTo>
                    <a:pt x="0" y="0"/>
                  </a:lnTo>
                  <a:lnTo>
                    <a:pt x="0" y="73660"/>
                  </a:lnTo>
                  <a:lnTo>
                    <a:pt x="30480" y="73660"/>
                  </a:lnTo>
                  <a:lnTo>
                    <a:pt x="30480" y="2955290"/>
                  </a:lnTo>
                  <a:lnTo>
                    <a:pt x="0" y="2955290"/>
                  </a:lnTo>
                  <a:lnTo>
                    <a:pt x="0" y="3028950"/>
                  </a:lnTo>
                  <a:lnTo>
                    <a:pt x="30480" y="3028950"/>
                  </a:lnTo>
                  <a:lnTo>
                    <a:pt x="30480" y="5910580"/>
                  </a:lnTo>
                  <a:lnTo>
                    <a:pt x="0" y="5910580"/>
                  </a:lnTo>
                  <a:lnTo>
                    <a:pt x="0" y="5984240"/>
                  </a:lnTo>
                  <a:lnTo>
                    <a:pt x="73660" y="5984240"/>
                  </a:lnTo>
                  <a:lnTo>
                    <a:pt x="73660" y="5953760"/>
                  </a:lnTo>
                  <a:lnTo>
                    <a:pt x="1686560" y="5953760"/>
                  </a:lnTo>
                  <a:lnTo>
                    <a:pt x="1686560" y="5984240"/>
                  </a:lnTo>
                  <a:lnTo>
                    <a:pt x="1760220" y="5984240"/>
                  </a:lnTo>
                  <a:lnTo>
                    <a:pt x="1760220" y="5953760"/>
                  </a:lnTo>
                  <a:lnTo>
                    <a:pt x="3373120" y="5953760"/>
                  </a:lnTo>
                  <a:lnTo>
                    <a:pt x="3373120" y="5984240"/>
                  </a:lnTo>
                  <a:lnTo>
                    <a:pt x="3446780" y="5984240"/>
                  </a:lnTo>
                  <a:lnTo>
                    <a:pt x="3446780" y="5910580"/>
                  </a:lnTo>
                  <a:lnTo>
                    <a:pt x="3416300" y="5910580"/>
                  </a:lnTo>
                  <a:lnTo>
                    <a:pt x="3416300" y="3028950"/>
                  </a:lnTo>
                  <a:lnTo>
                    <a:pt x="3403600" y="3028950"/>
                  </a:lnTo>
                  <a:lnTo>
                    <a:pt x="3403600" y="5910580"/>
                  </a:lnTo>
                  <a:lnTo>
                    <a:pt x="3373120" y="5910580"/>
                  </a:lnTo>
                  <a:lnTo>
                    <a:pt x="3373120" y="5941060"/>
                  </a:lnTo>
                  <a:lnTo>
                    <a:pt x="1760220" y="5941060"/>
                  </a:lnTo>
                  <a:lnTo>
                    <a:pt x="1760220" y="5910580"/>
                  </a:lnTo>
                  <a:lnTo>
                    <a:pt x="1686560" y="5910580"/>
                  </a:lnTo>
                  <a:lnTo>
                    <a:pt x="1686560" y="5941060"/>
                  </a:lnTo>
                  <a:lnTo>
                    <a:pt x="73660" y="5941060"/>
                  </a:lnTo>
                  <a:lnTo>
                    <a:pt x="73660" y="5910580"/>
                  </a:lnTo>
                  <a:lnTo>
                    <a:pt x="43180" y="5910580"/>
                  </a:lnTo>
                  <a:lnTo>
                    <a:pt x="43180" y="3028950"/>
                  </a:lnTo>
                  <a:lnTo>
                    <a:pt x="73660" y="3028950"/>
                  </a:lnTo>
                  <a:lnTo>
                    <a:pt x="73660" y="2955290"/>
                  </a:lnTo>
                  <a:lnTo>
                    <a:pt x="43180" y="2955290"/>
                  </a:lnTo>
                  <a:lnTo>
                    <a:pt x="43180" y="73660"/>
                  </a:lnTo>
                  <a:lnTo>
                    <a:pt x="73660" y="73660"/>
                  </a:lnTo>
                  <a:lnTo>
                    <a:pt x="73660" y="43180"/>
                  </a:lnTo>
                  <a:lnTo>
                    <a:pt x="1686560" y="43180"/>
                  </a:lnTo>
                  <a:lnTo>
                    <a:pt x="1686560" y="73660"/>
                  </a:lnTo>
                  <a:lnTo>
                    <a:pt x="1760220" y="73660"/>
                  </a:lnTo>
                  <a:lnTo>
                    <a:pt x="1760220" y="43180"/>
                  </a:lnTo>
                  <a:lnTo>
                    <a:pt x="3373120" y="43180"/>
                  </a:lnTo>
                  <a:lnTo>
                    <a:pt x="3373120" y="73660"/>
                  </a:lnTo>
                  <a:lnTo>
                    <a:pt x="3403600" y="73660"/>
                  </a:lnTo>
                  <a:lnTo>
                    <a:pt x="3403600" y="2955290"/>
                  </a:lnTo>
                  <a:lnTo>
                    <a:pt x="3373120" y="2955290"/>
                  </a:lnTo>
                  <a:lnTo>
                    <a:pt x="3373120" y="3028950"/>
                  </a:lnTo>
                  <a:lnTo>
                    <a:pt x="3446780" y="3028950"/>
                  </a:lnTo>
                  <a:lnTo>
                    <a:pt x="3446780" y="2955290"/>
                  </a:lnTo>
                  <a:lnTo>
                    <a:pt x="3416300" y="2955290"/>
                  </a:lnTo>
                  <a:lnTo>
                    <a:pt x="3416300" y="73660"/>
                  </a:lnTo>
                  <a:lnTo>
                    <a:pt x="3446780" y="73660"/>
                  </a:lnTo>
                  <a:close/>
                  <a:moveTo>
                    <a:pt x="3385820" y="5922010"/>
                  </a:moveTo>
                  <a:lnTo>
                    <a:pt x="3434080" y="5922010"/>
                  </a:lnTo>
                  <a:lnTo>
                    <a:pt x="3434080" y="5970270"/>
                  </a:lnTo>
                  <a:lnTo>
                    <a:pt x="3385820" y="5970270"/>
                  </a:lnTo>
                  <a:lnTo>
                    <a:pt x="3385820" y="5922010"/>
                  </a:lnTo>
                  <a:close/>
                  <a:moveTo>
                    <a:pt x="1699260" y="5922010"/>
                  </a:moveTo>
                  <a:lnTo>
                    <a:pt x="1747520" y="5922010"/>
                  </a:lnTo>
                  <a:lnTo>
                    <a:pt x="1747520" y="5970270"/>
                  </a:lnTo>
                  <a:lnTo>
                    <a:pt x="1699260" y="5970270"/>
                  </a:lnTo>
                  <a:lnTo>
                    <a:pt x="1699260" y="5922010"/>
                  </a:lnTo>
                  <a:close/>
                  <a:moveTo>
                    <a:pt x="60960" y="5970270"/>
                  </a:moveTo>
                  <a:lnTo>
                    <a:pt x="12700" y="5970270"/>
                  </a:lnTo>
                  <a:lnTo>
                    <a:pt x="12700" y="5922010"/>
                  </a:lnTo>
                  <a:lnTo>
                    <a:pt x="60960" y="5922010"/>
                  </a:lnTo>
                  <a:lnTo>
                    <a:pt x="60960" y="5970270"/>
                  </a:lnTo>
                  <a:close/>
                  <a:moveTo>
                    <a:pt x="60960" y="3016250"/>
                  </a:moveTo>
                  <a:lnTo>
                    <a:pt x="12700" y="3016250"/>
                  </a:lnTo>
                  <a:lnTo>
                    <a:pt x="12700" y="2967990"/>
                  </a:lnTo>
                  <a:lnTo>
                    <a:pt x="60960" y="2967990"/>
                  </a:lnTo>
                  <a:lnTo>
                    <a:pt x="60960" y="3016250"/>
                  </a:lnTo>
                  <a:close/>
                  <a:moveTo>
                    <a:pt x="60960" y="60960"/>
                  </a:moveTo>
                  <a:lnTo>
                    <a:pt x="12700" y="60960"/>
                  </a:lnTo>
                  <a:lnTo>
                    <a:pt x="12700" y="12700"/>
                  </a:lnTo>
                  <a:lnTo>
                    <a:pt x="60960" y="12700"/>
                  </a:lnTo>
                  <a:lnTo>
                    <a:pt x="60960" y="60960"/>
                  </a:lnTo>
                  <a:close/>
                  <a:moveTo>
                    <a:pt x="1747520" y="60960"/>
                  </a:moveTo>
                  <a:lnTo>
                    <a:pt x="1699260" y="60960"/>
                  </a:lnTo>
                  <a:lnTo>
                    <a:pt x="1699260" y="12700"/>
                  </a:lnTo>
                  <a:lnTo>
                    <a:pt x="1747520" y="12700"/>
                  </a:lnTo>
                  <a:lnTo>
                    <a:pt x="1747520" y="60960"/>
                  </a:lnTo>
                  <a:close/>
                  <a:moveTo>
                    <a:pt x="3434080" y="3016250"/>
                  </a:moveTo>
                  <a:lnTo>
                    <a:pt x="3385820" y="3016250"/>
                  </a:lnTo>
                  <a:lnTo>
                    <a:pt x="3385820" y="2967990"/>
                  </a:lnTo>
                  <a:lnTo>
                    <a:pt x="3434080" y="2967990"/>
                  </a:lnTo>
                  <a:lnTo>
                    <a:pt x="3434080" y="3016250"/>
                  </a:lnTo>
                  <a:close/>
                  <a:moveTo>
                    <a:pt x="3385820" y="12700"/>
                  </a:moveTo>
                  <a:lnTo>
                    <a:pt x="3434080" y="12700"/>
                  </a:lnTo>
                  <a:lnTo>
                    <a:pt x="3434080" y="60960"/>
                  </a:lnTo>
                  <a:lnTo>
                    <a:pt x="3385820" y="60960"/>
                  </a:lnTo>
                  <a:lnTo>
                    <a:pt x="3385820" y="12700"/>
                  </a:lnTo>
                  <a:close/>
                </a:path>
              </a:pathLst>
            </a:custGeom>
            <a:solidFill>
              <a:srgbClr val="04182D"/>
            </a:solidFill>
          </p:spPr>
        </p:sp>
      </p:grpSp>
      <p:sp>
        <p:nvSpPr>
          <p:cNvPr id="15" name="TextBox 20">
            <a:extLst>
              <a:ext uri="{FF2B5EF4-FFF2-40B4-BE49-F238E27FC236}">
                <a16:creationId xmlns:a16="http://schemas.microsoft.com/office/drawing/2014/main" id="{3DA77294-1238-C160-DC79-64B6D67C46C7}"/>
              </a:ext>
            </a:extLst>
          </p:cNvPr>
          <p:cNvSpPr txBox="1"/>
          <p:nvPr/>
        </p:nvSpPr>
        <p:spPr>
          <a:xfrm>
            <a:off x="4576967" y="7543515"/>
            <a:ext cx="8703308" cy="404085"/>
          </a:xfrm>
          <a:prstGeom prst="rect">
            <a:avLst/>
          </a:prstGeom>
        </p:spPr>
        <p:txBody>
          <a:bodyPr wrap="square" lIns="0" tIns="0" rIns="0" bIns="0" rtlCol="0" anchor="t">
            <a:spAutoFit/>
          </a:bodyPr>
          <a:lstStyle/>
          <a:p>
            <a:pPr algn="ctr">
              <a:lnSpc>
                <a:spcPts val="3359"/>
              </a:lnSpc>
            </a:pPr>
            <a:endParaRPr lang="en-US" sz="2400" dirty="0">
              <a:solidFill>
                <a:srgbClr val="04182D"/>
              </a:solidFill>
              <a:latin typeface="Tenor Sans"/>
            </a:endParaRPr>
          </a:p>
        </p:txBody>
      </p:sp>
      <p:pic>
        <p:nvPicPr>
          <p:cNvPr id="18" name="Εικόνα 17">
            <a:extLst>
              <a:ext uri="{FF2B5EF4-FFF2-40B4-BE49-F238E27FC236}">
                <a16:creationId xmlns:a16="http://schemas.microsoft.com/office/drawing/2014/main" id="{17AE964C-8E94-789A-4BB2-26735239A511}"/>
              </a:ext>
            </a:extLst>
          </p:cNvPr>
          <p:cNvPicPr>
            <a:picLocks noChangeAspect="1"/>
          </p:cNvPicPr>
          <p:nvPr/>
        </p:nvPicPr>
        <p:blipFill>
          <a:blip r:embed="rId4"/>
          <a:stretch>
            <a:fillRect/>
          </a:stretch>
        </p:blipFill>
        <p:spPr>
          <a:xfrm>
            <a:off x="2942403" y="3746210"/>
            <a:ext cx="5958268" cy="2800243"/>
          </a:xfrm>
          <a:prstGeom prst="rect">
            <a:avLst/>
          </a:prstGeom>
        </p:spPr>
      </p:pic>
      <p:sp>
        <p:nvSpPr>
          <p:cNvPr id="19" name="TextBox 18">
            <a:extLst>
              <a:ext uri="{FF2B5EF4-FFF2-40B4-BE49-F238E27FC236}">
                <a16:creationId xmlns:a16="http://schemas.microsoft.com/office/drawing/2014/main" id="{16AC3BD0-8B48-D2DB-D96D-794A68F20353}"/>
              </a:ext>
            </a:extLst>
          </p:cNvPr>
          <p:cNvSpPr txBox="1"/>
          <p:nvPr/>
        </p:nvSpPr>
        <p:spPr>
          <a:xfrm>
            <a:off x="152400" y="1044683"/>
            <a:ext cx="18288000" cy="692497"/>
          </a:xfrm>
          <a:prstGeom prst="rect">
            <a:avLst/>
          </a:prstGeom>
        </p:spPr>
        <p:txBody>
          <a:bodyPr wrap="square" lIns="0" tIns="0" rIns="0" bIns="0" rtlCol="0" anchor="t">
            <a:spAutoFit/>
          </a:bodyPr>
          <a:lstStyle/>
          <a:p>
            <a:pPr algn="ctr"/>
            <a:r>
              <a:rPr lang="el-GR" sz="4500" u="sng" dirty="0">
                <a:solidFill>
                  <a:srgbClr val="000000"/>
                </a:solidFill>
                <a:latin typeface="Comic Sans MS" panose="030F0702030302020204" pitchFamily="66" charset="0"/>
              </a:rPr>
              <a:t>Σας ευχαριστώ για την προσοχή σας! </a:t>
            </a:r>
          </a:p>
        </p:txBody>
      </p:sp>
      <p:sp>
        <p:nvSpPr>
          <p:cNvPr id="20" name="Ορθογώνιο 19">
            <a:extLst>
              <a:ext uri="{FF2B5EF4-FFF2-40B4-BE49-F238E27FC236}">
                <a16:creationId xmlns:a16="http://schemas.microsoft.com/office/drawing/2014/main" id="{0D41127C-8F50-D7CE-92BB-E85D05CB1054}"/>
              </a:ext>
            </a:extLst>
          </p:cNvPr>
          <p:cNvSpPr/>
          <p:nvPr/>
        </p:nvSpPr>
        <p:spPr>
          <a:xfrm>
            <a:off x="10896600" y="3746210"/>
            <a:ext cx="5359667" cy="4357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https://github.com/nicksgov?tab=repositories</a:t>
            </a:r>
            <a:endParaRPr lang="el-GR" dirty="0"/>
          </a:p>
        </p:txBody>
      </p:sp>
      <p:pic>
        <p:nvPicPr>
          <p:cNvPr id="22" name="Εικόνα 21">
            <a:extLst>
              <a:ext uri="{FF2B5EF4-FFF2-40B4-BE49-F238E27FC236}">
                <a16:creationId xmlns:a16="http://schemas.microsoft.com/office/drawing/2014/main" id="{A10FCFA1-6676-E4E5-3D04-68585E08A0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73024" y="4851003"/>
            <a:ext cx="2606818" cy="3390900"/>
          </a:xfrm>
          <a:prstGeom prst="rect">
            <a:avLst/>
          </a:prstGeom>
        </p:spPr>
      </p:pic>
      <p:pic>
        <p:nvPicPr>
          <p:cNvPr id="10" name="Εικόνα 9">
            <a:extLst>
              <a:ext uri="{FF2B5EF4-FFF2-40B4-BE49-F238E27FC236}">
                <a16:creationId xmlns:a16="http://schemas.microsoft.com/office/drawing/2014/main" id="{356F1AD3-33F7-89C9-2CC9-DF598429129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95333" y="4995863"/>
            <a:ext cx="2362200" cy="2362200"/>
          </a:xfrm>
          <a:prstGeom prst="rect">
            <a:avLst/>
          </a:prstGeom>
        </p:spPr>
      </p:pic>
    </p:spTree>
    <p:extLst>
      <p:ext uri="{BB962C8B-B14F-4D97-AF65-F5344CB8AC3E}">
        <p14:creationId xmlns:p14="http://schemas.microsoft.com/office/powerpoint/2010/main" val="27068151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sp>
      <p:grpSp>
        <p:nvGrpSpPr>
          <p:cNvPr id="8" name="Group 3">
            <a:extLst>
              <a:ext uri="{FF2B5EF4-FFF2-40B4-BE49-F238E27FC236}">
                <a16:creationId xmlns:a16="http://schemas.microsoft.com/office/drawing/2014/main" id="{824E704B-3BCB-92FF-092F-12E4CF5ABBDB}"/>
              </a:ext>
            </a:extLst>
          </p:cNvPr>
          <p:cNvGrpSpPr>
            <a:grpSpLocks noChangeAspect="1"/>
          </p:cNvGrpSpPr>
          <p:nvPr/>
        </p:nvGrpSpPr>
        <p:grpSpPr>
          <a:xfrm rot="-5400000">
            <a:off x="5077571" y="-1762871"/>
            <a:ext cx="8209060" cy="14249402"/>
            <a:chOff x="0" y="0"/>
            <a:chExt cx="3446780" cy="5982970"/>
          </a:xfrm>
        </p:grpSpPr>
        <p:sp>
          <p:nvSpPr>
            <p:cNvPr id="9" name="Freeform 4">
              <a:extLst>
                <a:ext uri="{FF2B5EF4-FFF2-40B4-BE49-F238E27FC236}">
                  <a16:creationId xmlns:a16="http://schemas.microsoft.com/office/drawing/2014/main" id="{4E37D29A-3734-B0C8-BF18-E1C6C424E99A}"/>
                </a:ext>
              </a:extLst>
            </p:cNvPr>
            <p:cNvSpPr/>
            <p:nvPr/>
          </p:nvSpPr>
          <p:spPr>
            <a:xfrm>
              <a:off x="39370" y="34290"/>
              <a:ext cx="3370580" cy="5911850"/>
            </a:xfrm>
            <a:custGeom>
              <a:avLst/>
              <a:gdLst/>
              <a:ahLst/>
              <a:cxnLst/>
              <a:rect l="l" t="t" r="r" b="b"/>
              <a:pathLst>
                <a:path w="3370580" h="5911850">
                  <a:moveTo>
                    <a:pt x="3370580" y="5911850"/>
                  </a:moveTo>
                  <a:lnTo>
                    <a:pt x="0" y="5911850"/>
                  </a:lnTo>
                  <a:lnTo>
                    <a:pt x="0" y="0"/>
                  </a:lnTo>
                  <a:lnTo>
                    <a:pt x="3370580" y="0"/>
                  </a:lnTo>
                  <a:lnTo>
                    <a:pt x="3370580" y="5911850"/>
                  </a:lnTo>
                  <a:close/>
                </a:path>
              </a:pathLst>
            </a:custGeom>
            <a:solidFill>
              <a:srgbClr val="FFFFFF"/>
            </a:solidFill>
            <a:ln w="12700">
              <a:solidFill>
                <a:srgbClr val="000000"/>
              </a:solidFill>
            </a:ln>
          </p:spPr>
        </p:sp>
        <p:sp>
          <p:nvSpPr>
            <p:cNvPr id="10" name="Freeform 5">
              <a:extLst>
                <a:ext uri="{FF2B5EF4-FFF2-40B4-BE49-F238E27FC236}">
                  <a16:creationId xmlns:a16="http://schemas.microsoft.com/office/drawing/2014/main" id="{1F9ED611-92C0-7C48-AEEC-26C3906DE95B}"/>
                </a:ext>
              </a:extLst>
            </p:cNvPr>
            <p:cNvSpPr/>
            <p:nvPr/>
          </p:nvSpPr>
          <p:spPr>
            <a:xfrm>
              <a:off x="6350" y="6350"/>
              <a:ext cx="3434080" cy="5970270"/>
            </a:xfrm>
            <a:custGeom>
              <a:avLst/>
              <a:gdLst/>
              <a:ahLst/>
              <a:cxnLst/>
              <a:rect l="l" t="t" r="r" b="b"/>
              <a:pathLst>
                <a:path w="3434080" h="5970270">
                  <a:moveTo>
                    <a:pt x="0" y="0"/>
                  </a:moveTo>
                  <a:lnTo>
                    <a:pt x="60960" y="0"/>
                  </a:lnTo>
                  <a:lnTo>
                    <a:pt x="60960" y="60960"/>
                  </a:lnTo>
                  <a:lnTo>
                    <a:pt x="0" y="60960"/>
                  </a:lnTo>
                  <a:lnTo>
                    <a:pt x="0" y="0"/>
                  </a:lnTo>
                  <a:close/>
                  <a:moveTo>
                    <a:pt x="3373120" y="0"/>
                  </a:moveTo>
                  <a:lnTo>
                    <a:pt x="3434080" y="0"/>
                  </a:lnTo>
                  <a:lnTo>
                    <a:pt x="3434080" y="60960"/>
                  </a:lnTo>
                  <a:lnTo>
                    <a:pt x="3373120" y="60960"/>
                  </a:lnTo>
                  <a:lnTo>
                    <a:pt x="3373120" y="0"/>
                  </a:lnTo>
                  <a:close/>
                  <a:moveTo>
                    <a:pt x="1686560" y="0"/>
                  </a:moveTo>
                  <a:lnTo>
                    <a:pt x="1747520" y="0"/>
                  </a:lnTo>
                  <a:lnTo>
                    <a:pt x="1747520" y="60960"/>
                  </a:lnTo>
                  <a:lnTo>
                    <a:pt x="1686560" y="60960"/>
                  </a:lnTo>
                  <a:lnTo>
                    <a:pt x="1686560" y="0"/>
                  </a:lnTo>
                  <a:close/>
                  <a:moveTo>
                    <a:pt x="0" y="5909310"/>
                  </a:moveTo>
                  <a:lnTo>
                    <a:pt x="60960" y="5909310"/>
                  </a:lnTo>
                  <a:lnTo>
                    <a:pt x="60960" y="5970270"/>
                  </a:lnTo>
                  <a:lnTo>
                    <a:pt x="0" y="5970270"/>
                  </a:lnTo>
                  <a:lnTo>
                    <a:pt x="0" y="5909310"/>
                  </a:lnTo>
                  <a:close/>
                  <a:moveTo>
                    <a:pt x="3373120" y="5909310"/>
                  </a:moveTo>
                  <a:lnTo>
                    <a:pt x="3434080" y="5909310"/>
                  </a:lnTo>
                  <a:lnTo>
                    <a:pt x="3434080" y="5970270"/>
                  </a:lnTo>
                  <a:lnTo>
                    <a:pt x="3373120" y="5970270"/>
                  </a:lnTo>
                  <a:lnTo>
                    <a:pt x="3373120" y="5909310"/>
                  </a:lnTo>
                  <a:close/>
                  <a:moveTo>
                    <a:pt x="1686560" y="5909310"/>
                  </a:moveTo>
                  <a:lnTo>
                    <a:pt x="1747520" y="5909310"/>
                  </a:lnTo>
                  <a:lnTo>
                    <a:pt x="1747520" y="5970270"/>
                  </a:lnTo>
                  <a:lnTo>
                    <a:pt x="1686560" y="5970270"/>
                  </a:lnTo>
                  <a:lnTo>
                    <a:pt x="1686560" y="5909310"/>
                  </a:lnTo>
                  <a:close/>
                  <a:moveTo>
                    <a:pt x="3373120" y="2955290"/>
                  </a:moveTo>
                  <a:lnTo>
                    <a:pt x="3434080" y="2955290"/>
                  </a:lnTo>
                  <a:lnTo>
                    <a:pt x="3434080" y="3016250"/>
                  </a:lnTo>
                  <a:lnTo>
                    <a:pt x="3373120" y="3016250"/>
                  </a:lnTo>
                  <a:lnTo>
                    <a:pt x="3373120" y="2955290"/>
                  </a:lnTo>
                  <a:close/>
                  <a:moveTo>
                    <a:pt x="0" y="2955290"/>
                  </a:moveTo>
                  <a:lnTo>
                    <a:pt x="60960" y="2955290"/>
                  </a:lnTo>
                  <a:lnTo>
                    <a:pt x="60960" y="3016250"/>
                  </a:lnTo>
                  <a:lnTo>
                    <a:pt x="0" y="3016250"/>
                  </a:lnTo>
                  <a:lnTo>
                    <a:pt x="0" y="2955290"/>
                  </a:lnTo>
                  <a:close/>
                </a:path>
              </a:pathLst>
            </a:custGeom>
            <a:solidFill>
              <a:srgbClr val="004AAD"/>
            </a:solidFill>
          </p:spPr>
        </p:sp>
        <p:sp>
          <p:nvSpPr>
            <p:cNvPr id="11" name="Freeform 6">
              <a:extLst>
                <a:ext uri="{FF2B5EF4-FFF2-40B4-BE49-F238E27FC236}">
                  <a16:creationId xmlns:a16="http://schemas.microsoft.com/office/drawing/2014/main" id="{93768E3F-07F7-C47A-FB65-2423EF5A54C2}"/>
                </a:ext>
              </a:extLst>
            </p:cNvPr>
            <p:cNvSpPr/>
            <p:nvPr/>
          </p:nvSpPr>
          <p:spPr>
            <a:xfrm>
              <a:off x="0" y="0"/>
              <a:ext cx="3446780" cy="5984240"/>
            </a:xfrm>
            <a:custGeom>
              <a:avLst/>
              <a:gdLst/>
              <a:ahLst/>
              <a:cxnLst/>
              <a:rect l="l" t="t" r="r" b="b"/>
              <a:pathLst>
                <a:path w="3446780" h="5984240">
                  <a:moveTo>
                    <a:pt x="3446780" y="73660"/>
                  </a:moveTo>
                  <a:lnTo>
                    <a:pt x="3446780" y="0"/>
                  </a:lnTo>
                  <a:lnTo>
                    <a:pt x="3373120" y="0"/>
                  </a:lnTo>
                  <a:lnTo>
                    <a:pt x="3373120" y="30480"/>
                  </a:lnTo>
                  <a:lnTo>
                    <a:pt x="1760220" y="30480"/>
                  </a:lnTo>
                  <a:lnTo>
                    <a:pt x="1760220" y="0"/>
                  </a:lnTo>
                  <a:lnTo>
                    <a:pt x="1686560" y="0"/>
                  </a:lnTo>
                  <a:lnTo>
                    <a:pt x="1686560" y="30480"/>
                  </a:lnTo>
                  <a:lnTo>
                    <a:pt x="73660" y="30480"/>
                  </a:lnTo>
                  <a:lnTo>
                    <a:pt x="73660" y="0"/>
                  </a:lnTo>
                  <a:lnTo>
                    <a:pt x="0" y="0"/>
                  </a:lnTo>
                  <a:lnTo>
                    <a:pt x="0" y="73660"/>
                  </a:lnTo>
                  <a:lnTo>
                    <a:pt x="30480" y="73660"/>
                  </a:lnTo>
                  <a:lnTo>
                    <a:pt x="30480" y="2955290"/>
                  </a:lnTo>
                  <a:lnTo>
                    <a:pt x="0" y="2955290"/>
                  </a:lnTo>
                  <a:lnTo>
                    <a:pt x="0" y="3028950"/>
                  </a:lnTo>
                  <a:lnTo>
                    <a:pt x="30480" y="3028950"/>
                  </a:lnTo>
                  <a:lnTo>
                    <a:pt x="30480" y="5910580"/>
                  </a:lnTo>
                  <a:lnTo>
                    <a:pt x="0" y="5910580"/>
                  </a:lnTo>
                  <a:lnTo>
                    <a:pt x="0" y="5984240"/>
                  </a:lnTo>
                  <a:lnTo>
                    <a:pt x="73660" y="5984240"/>
                  </a:lnTo>
                  <a:lnTo>
                    <a:pt x="73660" y="5953760"/>
                  </a:lnTo>
                  <a:lnTo>
                    <a:pt x="1686560" y="5953760"/>
                  </a:lnTo>
                  <a:lnTo>
                    <a:pt x="1686560" y="5984240"/>
                  </a:lnTo>
                  <a:lnTo>
                    <a:pt x="1760220" y="5984240"/>
                  </a:lnTo>
                  <a:lnTo>
                    <a:pt x="1760220" y="5953760"/>
                  </a:lnTo>
                  <a:lnTo>
                    <a:pt x="3373120" y="5953760"/>
                  </a:lnTo>
                  <a:lnTo>
                    <a:pt x="3373120" y="5984240"/>
                  </a:lnTo>
                  <a:lnTo>
                    <a:pt x="3446780" y="5984240"/>
                  </a:lnTo>
                  <a:lnTo>
                    <a:pt x="3446780" y="5910580"/>
                  </a:lnTo>
                  <a:lnTo>
                    <a:pt x="3416300" y="5910580"/>
                  </a:lnTo>
                  <a:lnTo>
                    <a:pt x="3416300" y="3028950"/>
                  </a:lnTo>
                  <a:lnTo>
                    <a:pt x="3403600" y="3028950"/>
                  </a:lnTo>
                  <a:lnTo>
                    <a:pt x="3403600" y="5910580"/>
                  </a:lnTo>
                  <a:lnTo>
                    <a:pt x="3373120" y="5910580"/>
                  </a:lnTo>
                  <a:lnTo>
                    <a:pt x="3373120" y="5941060"/>
                  </a:lnTo>
                  <a:lnTo>
                    <a:pt x="1760220" y="5941060"/>
                  </a:lnTo>
                  <a:lnTo>
                    <a:pt x="1760220" y="5910580"/>
                  </a:lnTo>
                  <a:lnTo>
                    <a:pt x="1686560" y="5910580"/>
                  </a:lnTo>
                  <a:lnTo>
                    <a:pt x="1686560" y="5941060"/>
                  </a:lnTo>
                  <a:lnTo>
                    <a:pt x="73660" y="5941060"/>
                  </a:lnTo>
                  <a:lnTo>
                    <a:pt x="73660" y="5910580"/>
                  </a:lnTo>
                  <a:lnTo>
                    <a:pt x="43180" y="5910580"/>
                  </a:lnTo>
                  <a:lnTo>
                    <a:pt x="43180" y="3028950"/>
                  </a:lnTo>
                  <a:lnTo>
                    <a:pt x="73660" y="3028950"/>
                  </a:lnTo>
                  <a:lnTo>
                    <a:pt x="73660" y="2955290"/>
                  </a:lnTo>
                  <a:lnTo>
                    <a:pt x="43180" y="2955290"/>
                  </a:lnTo>
                  <a:lnTo>
                    <a:pt x="43180" y="73660"/>
                  </a:lnTo>
                  <a:lnTo>
                    <a:pt x="73660" y="73660"/>
                  </a:lnTo>
                  <a:lnTo>
                    <a:pt x="73660" y="43180"/>
                  </a:lnTo>
                  <a:lnTo>
                    <a:pt x="1686560" y="43180"/>
                  </a:lnTo>
                  <a:lnTo>
                    <a:pt x="1686560" y="73660"/>
                  </a:lnTo>
                  <a:lnTo>
                    <a:pt x="1760220" y="73660"/>
                  </a:lnTo>
                  <a:lnTo>
                    <a:pt x="1760220" y="43180"/>
                  </a:lnTo>
                  <a:lnTo>
                    <a:pt x="3373120" y="43180"/>
                  </a:lnTo>
                  <a:lnTo>
                    <a:pt x="3373120" y="73660"/>
                  </a:lnTo>
                  <a:lnTo>
                    <a:pt x="3403600" y="73660"/>
                  </a:lnTo>
                  <a:lnTo>
                    <a:pt x="3403600" y="2955290"/>
                  </a:lnTo>
                  <a:lnTo>
                    <a:pt x="3373120" y="2955290"/>
                  </a:lnTo>
                  <a:lnTo>
                    <a:pt x="3373120" y="3028950"/>
                  </a:lnTo>
                  <a:lnTo>
                    <a:pt x="3446780" y="3028950"/>
                  </a:lnTo>
                  <a:lnTo>
                    <a:pt x="3446780" y="2955290"/>
                  </a:lnTo>
                  <a:lnTo>
                    <a:pt x="3416300" y="2955290"/>
                  </a:lnTo>
                  <a:lnTo>
                    <a:pt x="3416300" y="73660"/>
                  </a:lnTo>
                  <a:lnTo>
                    <a:pt x="3446780" y="73660"/>
                  </a:lnTo>
                  <a:close/>
                  <a:moveTo>
                    <a:pt x="3385820" y="5922010"/>
                  </a:moveTo>
                  <a:lnTo>
                    <a:pt x="3434080" y="5922010"/>
                  </a:lnTo>
                  <a:lnTo>
                    <a:pt x="3434080" y="5970270"/>
                  </a:lnTo>
                  <a:lnTo>
                    <a:pt x="3385820" y="5970270"/>
                  </a:lnTo>
                  <a:lnTo>
                    <a:pt x="3385820" y="5922010"/>
                  </a:lnTo>
                  <a:close/>
                  <a:moveTo>
                    <a:pt x="1699260" y="5922010"/>
                  </a:moveTo>
                  <a:lnTo>
                    <a:pt x="1747520" y="5922010"/>
                  </a:lnTo>
                  <a:lnTo>
                    <a:pt x="1747520" y="5970270"/>
                  </a:lnTo>
                  <a:lnTo>
                    <a:pt x="1699260" y="5970270"/>
                  </a:lnTo>
                  <a:lnTo>
                    <a:pt x="1699260" y="5922010"/>
                  </a:lnTo>
                  <a:close/>
                  <a:moveTo>
                    <a:pt x="60960" y="5970270"/>
                  </a:moveTo>
                  <a:lnTo>
                    <a:pt x="12700" y="5970270"/>
                  </a:lnTo>
                  <a:lnTo>
                    <a:pt x="12700" y="5922010"/>
                  </a:lnTo>
                  <a:lnTo>
                    <a:pt x="60960" y="5922010"/>
                  </a:lnTo>
                  <a:lnTo>
                    <a:pt x="60960" y="5970270"/>
                  </a:lnTo>
                  <a:close/>
                  <a:moveTo>
                    <a:pt x="60960" y="3016250"/>
                  </a:moveTo>
                  <a:lnTo>
                    <a:pt x="12700" y="3016250"/>
                  </a:lnTo>
                  <a:lnTo>
                    <a:pt x="12700" y="2967990"/>
                  </a:lnTo>
                  <a:lnTo>
                    <a:pt x="60960" y="2967990"/>
                  </a:lnTo>
                  <a:lnTo>
                    <a:pt x="60960" y="3016250"/>
                  </a:lnTo>
                  <a:close/>
                  <a:moveTo>
                    <a:pt x="60960" y="60960"/>
                  </a:moveTo>
                  <a:lnTo>
                    <a:pt x="12700" y="60960"/>
                  </a:lnTo>
                  <a:lnTo>
                    <a:pt x="12700" y="12700"/>
                  </a:lnTo>
                  <a:lnTo>
                    <a:pt x="60960" y="12700"/>
                  </a:lnTo>
                  <a:lnTo>
                    <a:pt x="60960" y="60960"/>
                  </a:lnTo>
                  <a:close/>
                  <a:moveTo>
                    <a:pt x="1747520" y="60960"/>
                  </a:moveTo>
                  <a:lnTo>
                    <a:pt x="1699260" y="60960"/>
                  </a:lnTo>
                  <a:lnTo>
                    <a:pt x="1699260" y="12700"/>
                  </a:lnTo>
                  <a:lnTo>
                    <a:pt x="1747520" y="12700"/>
                  </a:lnTo>
                  <a:lnTo>
                    <a:pt x="1747520" y="60960"/>
                  </a:lnTo>
                  <a:close/>
                  <a:moveTo>
                    <a:pt x="3434080" y="3016250"/>
                  </a:moveTo>
                  <a:lnTo>
                    <a:pt x="3385820" y="3016250"/>
                  </a:lnTo>
                  <a:lnTo>
                    <a:pt x="3385820" y="2967990"/>
                  </a:lnTo>
                  <a:lnTo>
                    <a:pt x="3434080" y="2967990"/>
                  </a:lnTo>
                  <a:lnTo>
                    <a:pt x="3434080" y="3016250"/>
                  </a:lnTo>
                  <a:close/>
                  <a:moveTo>
                    <a:pt x="3385820" y="12700"/>
                  </a:moveTo>
                  <a:lnTo>
                    <a:pt x="3434080" y="12700"/>
                  </a:lnTo>
                  <a:lnTo>
                    <a:pt x="3434080" y="60960"/>
                  </a:lnTo>
                  <a:lnTo>
                    <a:pt x="3385820" y="60960"/>
                  </a:lnTo>
                  <a:lnTo>
                    <a:pt x="3385820" y="12700"/>
                  </a:lnTo>
                  <a:close/>
                </a:path>
              </a:pathLst>
            </a:custGeom>
            <a:solidFill>
              <a:srgbClr val="04182D"/>
            </a:solidFill>
          </p:spPr>
        </p:sp>
      </p:grpSp>
      <p:sp>
        <p:nvSpPr>
          <p:cNvPr id="15" name="TextBox 15"/>
          <p:cNvSpPr txBox="1"/>
          <p:nvPr/>
        </p:nvSpPr>
        <p:spPr>
          <a:xfrm>
            <a:off x="2435238" y="2986081"/>
            <a:ext cx="13411200" cy="5363007"/>
          </a:xfrm>
          <a:prstGeom prst="rect">
            <a:avLst/>
          </a:prstGeom>
        </p:spPr>
        <p:txBody>
          <a:bodyPr wrap="square" lIns="0" tIns="0" rIns="0" bIns="0" rtlCol="0" anchor="t">
            <a:spAutoFit/>
          </a:bodyPr>
          <a:lstStyle/>
          <a:p>
            <a:pPr algn="just"/>
            <a:r>
              <a:rPr lang="el-GR" sz="2050" b="0" i="0" dirty="0">
                <a:solidFill>
                  <a:srgbClr val="3C4043"/>
                </a:solidFill>
                <a:effectLst/>
                <a:latin typeface="Roboto" panose="02000000000000000000" pitchFamily="2" charset="0"/>
              </a:rPr>
              <a:t>Οι σύγχρονοι μηχανισμοί διανομής ηλεκτρικής ενέργειας αντιμετωπίζουν </a:t>
            </a:r>
            <a:r>
              <a:rPr lang="el-GR" sz="2050" dirty="0">
                <a:solidFill>
                  <a:srgbClr val="3C4043"/>
                </a:solidFill>
                <a:latin typeface="Roboto" panose="02000000000000000000" pitchFamily="2" charset="0"/>
              </a:rPr>
              <a:t>πολλές</a:t>
            </a:r>
            <a:r>
              <a:rPr lang="el-GR" sz="2050" b="0" i="0" dirty="0">
                <a:solidFill>
                  <a:srgbClr val="3C4043"/>
                </a:solidFill>
                <a:effectLst/>
                <a:latin typeface="Roboto" panose="02000000000000000000" pitchFamily="2" charset="0"/>
              </a:rPr>
              <a:t> προκλήσεις, αυξανόμενες λόγω της μετάβασης προς έξυπνα δίκτυα και την ένταξη νέων τύπων φορτίων, όπως τα ηλεκτρικά οχήματα και οι μονάδες αποθήκευσης ενέργειας δικτυακής κλίμακας. Αυτές οι εξελίξεις καθιστούν επιτακτική την ανάλυση των δικτύων διανομής υπό διάφορες συνθήκες και με τη χρήση μεθόδων όπως η επιστήμη δεδομένων και τα νευρωνικά δίκτυα. Παρ' όλα αυτά, η πρόσβαση στα δεδομένα φορτίων του δικτύου αποτελεί σημαντικό εμπόδιο για τους ερευνητές, εξαιτίας των περιορισμένων πηγών δεδομένων και της εμπιστευτικότητας αυτών, καθώς συχνά διατηρούνται αποκλειστικά από τους χειριστές δικτύου. Ως αποτέλεσμα, σε πολλές των περιπτώσεων τα δεδομένα που έχουμε να διαχειριστούμε είναι ανεπαρκή.</a:t>
            </a:r>
          </a:p>
          <a:p>
            <a:pPr algn="just"/>
            <a:endParaRPr lang="el-GR" sz="2050" dirty="0">
              <a:solidFill>
                <a:srgbClr val="3C4043"/>
              </a:solidFill>
              <a:latin typeface="Roboto" panose="02000000000000000000" pitchFamily="2" charset="0"/>
            </a:endParaRPr>
          </a:p>
          <a:p>
            <a:pPr algn="just"/>
            <a:r>
              <a:rPr lang="el-GR" sz="2050" b="0" i="0" dirty="0">
                <a:solidFill>
                  <a:srgbClr val="3C4043"/>
                </a:solidFill>
                <a:effectLst/>
                <a:latin typeface="Roboto" panose="02000000000000000000" pitchFamily="2" charset="0"/>
              </a:rPr>
              <a:t>Παραπά</a:t>
            </a:r>
            <a:r>
              <a:rPr lang="el-GR" sz="2050" dirty="0">
                <a:solidFill>
                  <a:srgbClr val="3C4043"/>
                </a:solidFill>
                <a:latin typeface="Roboto" panose="02000000000000000000" pitchFamily="2" charset="0"/>
              </a:rPr>
              <a:t>νω περιγράφεται μια κατάσταση έλλειψης δεδομένων την οποία καλούμαστε μέσω  ενός προτεινόμενου τρόπου, στη διπλωματική μας, να περιορίσουμε. Προτείνουμε ένα μον</a:t>
            </a:r>
            <a:r>
              <a:rPr lang="el-GR" sz="2050" b="0" i="0" dirty="0">
                <a:solidFill>
                  <a:srgbClr val="3C4043"/>
                </a:solidFill>
                <a:effectLst/>
                <a:latin typeface="Roboto" panose="02000000000000000000" pitchFamily="2" charset="0"/>
              </a:rPr>
              <a:t>τέλο, το οποίο είναι σε θέση να εκπαιδεύεται αποτελεσματικά με λίγα διαθέσιμα δεδομένα, να μαθαίνει τα υποκείμενα χαρακτηριστικά τους και έπειτα να ανακατασκευάσει σωστά τα υπάρχοντα δεδομένα, διατηρώντας σχεδόν ανέπαφα τα απλά χαρακτηριστικά τους όπως η μέση τιμή, η τιμή κορυφής και η θέση των μέγιστων και ελάχιστων τιμών. Επίσης, είμαστε σε θέση να παράγουμε νέα χρονοδιαγράμματα φορτίων, διατηρώντας τα βασικά χαρακτηριστικά των αρχικών δεδομένων  αλλά μεταβάλλοντας χαρακτηριστικά, όπως η τιμή αιχμής ή η διασπορά του φορτίου κατά τη διάρκεια του έτους.</a:t>
            </a:r>
            <a:endParaRPr lang="el-GR" sz="2050" dirty="0">
              <a:solidFill>
                <a:srgbClr val="3C4043"/>
              </a:solidFill>
              <a:latin typeface="Roboto" panose="02000000000000000000" pitchFamily="2" charset="0"/>
            </a:endParaRPr>
          </a:p>
        </p:txBody>
      </p:sp>
      <p:sp>
        <p:nvSpPr>
          <p:cNvPr id="7" name="TextBox 21">
            <a:extLst>
              <a:ext uri="{FF2B5EF4-FFF2-40B4-BE49-F238E27FC236}">
                <a16:creationId xmlns:a16="http://schemas.microsoft.com/office/drawing/2014/main" id="{0F8E5A09-E731-B86E-4E95-1E966B23D6E5}"/>
              </a:ext>
            </a:extLst>
          </p:cNvPr>
          <p:cNvSpPr txBox="1"/>
          <p:nvPr/>
        </p:nvSpPr>
        <p:spPr>
          <a:xfrm>
            <a:off x="4656620" y="1434231"/>
            <a:ext cx="8968436" cy="1186928"/>
          </a:xfrm>
          <a:prstGeom prst="rect">
            <a:avLst/>
          </a:prstGeom>
        </p:spPr>
        <p:txBody>
          <a:bodyPr lIns="0" tIns="0" rIns="0" bIns="0" rtlCol="0" anchor="t">
            <a:spAutoFit/>
          </a:bodyPr>
          <a:lstStyle/>
          <a:p>
            <a:pPr algn="ctr">
              <a:lnSpc>
                <a:spcPts val="10500"/>
              </a:lnSpc>
            </a:pPr>
            <a:r>
              <a:rPr lang="el-GR" sz="5500" dirty="0">
                <a:solidFill>
                  <a:srgbClr val="000000"/>
                </a:solidFill>
                <a:latin typeface="Comic Sans MS" panose="030F0702030302020204" pitchFamily="66" charset="0"/>
              </a:rPr>
              <a:t>Περίληψη</a:t>
            </a:r>
            <a:endParaRPr lang="en-US" sz="5500" dirty="0">
              <a:solidFill>
                <a:srgbClr val="000000"/>
              </a:solidFill>
              <a:latin typeface="Comic Sans MS" panose="030F0702030302020204" pitchFamily="66"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sp>
      <p:sp>
        <p:nvSpPr>
          <p:cNvPr id="11" name="TextBox 18">
            <a:extLst>
              <a:ext uri="{FF2B5EF4-FFF2-40B4-BE49-F238E27FC236}">
                <a16:creationId xmlns:a16="http://schemas.microsoft.com/office/drawing/2014/main" id="{77FF754A-EB84-AB7C-9A94-8592FA0A5EC9}"/>
              </a:ext>
            </a:extLst>
          </p:cNvPr>
          <p:cNvSpPr txBox="1"/>
          <p:nvPr/>
        </p:nvSpPr>
        <p:spPr>
          <a:xfrm>
            <a:off x="1219200" y="2071436"/>
            <a:ext cx="8906040" cy="492443"/>
          </a:xfrm>
          <a:prstGeom prst="rect">
            <a:avLst/>
          </a:prstGeom>
        </p:spPr>
        <p:txBody>
          <a:bodyPr wrap="square" lIns="0" tIns="0" rIns="0" bIns="0" rtlCol="0" anchor="t">
            <a:spAutoFit/>
          </a:bodyPr>
          <a:lstStyle/>
          <a:p>
            <a:r>
              <a:rPr lang="el-GR" sz="3200" dirty="0">
                <a:latin typeface="Arial" panose="020B0604020202020204" pitchFamily="34" charset="0"/>
                <a:ea typeface="Artifakt Element Black" panose="020B0A03050000020004" pitchFamily="34" charset="0"/>
                <a:cs typeface="Arial" panose="020B0604020202020204" pitchFamily="34" charset="0"/>
              </a:rPr>
              <a:t>1) Τυχαίος μετασχηματισμός</a:t>
            </a:r>
            <a:endParaRPr lang="en-US" sz="11500" dirty="0">
              <a:solidFill>
                <a:srgbClr val="000000"/>
              </a:solidFill>
              <a:latin typeface="Arial" panose="020B0604020202020204" pitchFamily="34" charset="0"/>
              <a:ea typeface="Artifakt Element Black" panose="020B0A03050000020004" pitchFamily="34" charset="0"/>
              <a:cs typeface="Arial" panose="020B0604020202020204" pitchFamily="34" charset="0"/>
            </a:endParaRPr>
          </a:p>
        </p:txBody>
      </p:sp>
      <p:sp>
        <p:nvSpPr>
          <p:cNvPr id="3" name="TextBox 18">
            <a:extLst>
              <a:ext uri="{FF2B5EF4-FFF2-40B4-BE49-F238E27FC236}">
                <a16:creationId xmlns:a16="http://schemas.microsoft.com/office/drawing/2014/main" id="{0073D7C0-A31E-4726-39AA-C8026DA54E8D}"/>
              </a:ext>
            </a:extLst>
          </p:cNvPr>
          <p:cNvSpPr txBox="1"/>
          <p:nvPr/>
        </p:nvSpPr>
        <p:spPr>
          <a:xfrm>
            <a:off x="-14287" y="266941"/>
            <a:ext cx="18288000" cy="692497"/>
          </a:xfrm>
          <a:prstGeom prst="rect">
            <a:avLst/>
          </a:prstGeom>
        </p:spPr>
        <p:txBody>
          <a:bodyPr wrap="square" lIns="0" tIns="0" rIns="0" bIns="0" rtlCol="0" anchor="t">
            <a:spAutoFit/>
          </a:bodyPr>
          <a:lstStyle/>
          <a:p>
            <a:pPr algn="ctr"/>
            <a:r>
              <a:rPr lang="el-GR" sz="4500" dirty="0">
                <a:solidFill>
                  <a:srgbClr val="000000"/>
                </a:solidFill>
                <a:latin typeface="Comic Sans MS" panose="030F0702030302020204" pitchFamily="66" charset="0"/>
              </a:rPr>
              <a:t>Ανασκόπηση μεθόδων αύξησης δεδομένων</a:t>
            </a:r>
            <a:endParaRPr lang="en-US" sz="4500" dirty="0">
              <a:solidFill>
                <a:srgbClr val="000000"/>
              </a:solidFill>
              <a:latin typeface="Comic Sans MS" panose="030F0702030302020204" pitchFamily="66" charset="0"/>
            </a:endParaRPr>
          </a:p>
        </p:txBody>
      </p:sp>
      <p:pic>
        <p:nvPicPr>
          <p:cNvPr id="1030" name="Picture 6">
            <a:extLst>
              <a:ext uri="{FF2B5EF4-FFF2-40B4-BE49-F238E27FC236}">
                <a16:creationId xmlns:a16="http://schemas.microsoft.com/office/drawing/2014/main" id="{AF347DDC-368D-80B4-6FF2-6EF96D198F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5389" y="3122392"/>
            <a:ext cx="7606971" cy="31641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F384669-A5FB-0D16-5EB0-43FD6E12AD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4851" y="3122393"/>
            <a:ext cx="7567759" cy="31641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B131ED4-41AD-3DFB-7BFB-0936082F5E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5389" y="6534999"/>
            <a:ext cx="7606971" cy="31805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EA82566-01FE-6561-A0BE-A24B06B7BD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04851" y="6531189"/>
            <a:ext cx="7567759" cy="31641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00E3DF5B-4DBD-40CD-5A7E-05E718A1FD2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sp>
      <p:sp>
        <p:nvSpPr>
          <p:cNvPr id="11" name="TextBox 18">
            <a:extLst>
              <a:ext uri="{FF2B5EF4-FFF2-40B4-BE49-F238E27FC236}">
                <a16:creationId xmlns:a16="http://schemas.microsoft.com/office/drawing/2014/main" id="{BEDCFB0C-9B9B-4EBA-3664-C41A9FCCF71F}"/>
              </a:ext>
            </a:extLst>
          </p:cNvPr>
          <p:cNvSpPr txBox="1"/>
          <p:nvPr/>
        </p:nvSpPr>
        <p:spPr>
          <a:xfrm>
            <a:off x="-14287" y="266941"/>
            <a:ext cx="18288000" cy="692497"/>
          </a:xfrm>
          <a:prstGeom prst="rect">
            <a:avLst/>
          </a:prstGeom>
        </p:spPr>
        <p:txBody>
          <a:bodyPr wrap="square" lIns="0" tIns="0" rIns="0" bIns="0" rtlCol="0" anchor="t">
            <a:spAutoFit/>
          </a:bodyPr>
          <a:lstStyle/>
          <a:p>
            <a:pPr algn="ctr"/>
            <a:r>
              <a:rPr lang="el-GR" sz="4500" dirty="0">
                <a:solidFill>
                  <a:srgbClr val="000000"/>
                </a:solidFill>
                <a:latin typeface="Comic Sans MS" panose="030F0702030302020204" pitchFamily="66" charset="0"/>
              </a:rPr>
              <a:t>Ανασκόπηση μεθόδων αύξησης δεδομένων</a:t>
            </a:r>
            <a:endParaRPr lang="en-US" sz="4500" dirty="0">
              <a:solidFill>
                <a:srgbClr val="000000"/>
              </a:solidFill>
              <a:latin typeface="Comic Sans MS" panose="030F0702030302020204" pitchFamily="66" charset="0"/>
            </a:endParaRPr>
          </a:p>
        </p:txBody>
      </p:sp>
      <p:sp>
        <p:nvSpPr>
          <p:cNvPr id="8" name="TextBox 18">
            <a:extLst>
              <a:ext uri="{FF2B5EF4-FFF2-40B4-BE49-F238E27FC236}">
                <a16:creationId xmlns:a16="http://schemas.microsoft.com/office/drawing/2014/main" id="{A29EAC0A-75D2-DC7D-028F-93F0BC0FEB2E}"/>
              </a:ext>
            </a:extLst>
          </p:cNvPr>
          <p:cNvSpPr txBox="1"/>
          <p:nvPr/>
        </p:nvSpPr>
        <p:spPr>
          <a:xfrm>
            <a:off x="1338180" y="1485900"/>
            <a:ext cx="8906040" cy="492443"/>
          </a:xfrm>
          <a:prstGeom prst="rect">
            <a:avLst/>
          </a:prstGeom>
        </p:spPr>
        <p:txBody>
          <a:bodyPr wrap="square" lIns="0" tIns="0" rIns="0" bIns="0" rtlCol="0" anchor="t">
            <a:spAutoFit/>
          </a:bodyPr>
          <a:lstStyle/>
          <a:p>
            <a:r>
              <a:rPr lang="el-GR" sz="3200" dirty="0">
                <a:latin typeface="Arial" panose="020B0604020202020204" pitchFamily="34" charset="0"/>
                <a:ea typeface="Artifakt Element Black" panose="020B0A03050000020004" pitchFamily="34" charset="0"/>
                <a:cs typeface="Arial" panose="020B0604020202020204" pitchFamily="34" charset="0"/>
              </a:rPr>
              <a:t>2) Αποσύνθεση </a:t>
            </a:r>
            <a:endParaRPr lang="en-US" sz="11500" dirty="0">
              <a:solidFill>
                <a:srgbClr val="000000"/>
              </a:solidFill>
              <a:latin typeface="Arial" panose="020B0604020202020204" pitchFamily="34" charset="0"/>
              <a:ea typeface="Artifakt Element Black" panose="020B0A03050000020004" pitchFamily="34" charset="0"/>
              <a:cs typeface="Arial" panose="020B0604020202020204" pitchFamily="34" charset="0"/>
            </a:endParaRPr>
          </a:p>
        </p:txBody>
      </p:sp>
      <p:pic>
        <p:nvPicPr>
          <p:cNvPr id="4" name="Picture 4">
            <a:extLst>
              <a:ext uri="{FF2B5EF4-FFF2-40B4-BE49-F238E27FC236}">
                <a16:creationId xmlns:a16="http://schemas.microsoft.com/office/drawing/2014/main" id="{C7EA984D-2440-111F-563C-8683420546E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4220" y="2209198"/>
            <a:ext cx="6732000" cy="1656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9E88DAD3-F3A7-C0D5-4429-7F28F31B785C}"/>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4220" y="4225626"/>
            <a:ext cx="6732000" cy="16560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17F99F91-A3B5-B609-74DE-F238C8BC426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44220" y="6239972"/>
            <a:ext cx="6732000" cy="16560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28412804-6A81-836C-F732-A3E72AC44BB2}"/>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44220" y="8254318"/>
            <a:ext cx="6732000" cy="1656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8742ACEB-5289-4DB7-A0C3-E4EE08623695}"/>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2209198"/>
            <a:ext cx="6732000" cy="165600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F759C06A-AFAC-B984-8912-6A37C923A66D}"/>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600" y="4225626"/>
            <a:ext cx="6732000" cy="165600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A9F494A6-D30C-D110-650F-315CAE45FF30}"/>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4857" y="6242054"/>
            <a:ext cx="6732000" cy="165600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a:extLst>
              <a:ext uri="{FF2B5EF4-FFF2-40B4-BE49-F238E27FC236}">
                <a16:creationId xmlns:a16="http://schemas.microsoft.com/office/drawing/2014/main" id="{FAA1F8E7-1A17-3E22-0265-D8E9ADC227F8}"/>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600" y="8258482"/>
            <a:ext cx="6732000" cy="16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8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1F8C4FF4-DB80-6B1B-3388-E5C41BCF25E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sp>
      <p:sp>
        <p:nvSpPr>
          <p:cNvPr id="4" name="TextBox 18">
            <a:extLst>
              <a:ext uri="{FF2B5EF4-FFF2-40B4-BE49-F238E27FC236}">
                <a16:creationId xmlns:a16="http://schemas.microsoft.com/office/drawing/2014/main" id="{29C477A9-8120-B611-5A76-56D2B14004C2}"/>
              </a:ext>
            </a:extLst>
          </p:cNvPr>
          <p:cNvSpPr txBox="1"/>
          <p:nvPr/>
        </p:nvSpPr>
        <p:spPr>
          <a:xfrm>
            <a:off x="1371600" y="1638300"/>
            <a:ext cx="14097000" cy="492443"/>
          </a:xfrm>
          <a:prstGeom prst="rect">
            <a:avLst/>
          </a:prstGeom>
        </p:spPr>
        <p:txBody>
          <a:bodyPr wrap="square" lIns="0" tIns="0" rIns="0" bIns="0" rtlCol="0" anchor="t">
            <a:spAutoFit/>
          </a:bodyPr>
          <a:lstStyle/>
          <a:p>
            <a:r>
              <a:rPr lang="el-GR" sz="3200" dirty="0">
                <a:latin typeface="Arial" panose="020B0604020202020204" pitchFamily="34" charset="0"/>
                <a:ea typeface="Artifakt Element Black" panose="020B0A03050000020004" pitchFamily="34" charset="0"/>
                <a:cs typeface="Arial" panose="020B0604020202020204" pitchFamily="34" charset="0"/>
              </a:rPr>
              <a:t>3) Γενετικά (ή Παραγωγής) Μοντέλα</a:t>
            </a:r>
            <a:endParaRPr lang="en-US" sz="11500" dirty="0">
              <a:solidFill>
                <a:srgbClr val="000000"/>
              </a:solidFill>
              <a:latin typeface="Arial" panose="020B0604020202020204" pitchFamily="34" charset="0"/>
              <a:ea typeface="Artifakt Element Black" panose="020B0A03050000020004" pitchFamily="34" charset="0"/>
              <a:cs typeface="Arial" panose="020B0604020202020204" pitchFamily="34" charset="0"/>
            </a:endParaRPr>
          </a:p>
        </p:txBody>
      </p:sp>
      <p:sp>
        <p:nvSpPr>
          <p:cNvPr id="12" name="TextBox 18">
            <a:extLst>
              <a:ext uri="{FF2B5EF4-FFF2-40B4-BE49-F238E27FC236}">
                <a16:creationId xmlns:a16="http://schemas.microsoft.com/office/drawing/2014/main" id="{66270FDD-803C-FB28-A50E-4B8243E3AF6F}"/>
              </a:ext>
            </a:extLst>
          </p:cNvPr>
          <p:cNvSpPr txBox="1"/>
          <p:nvPr/>
        </p:nvSpPr>
        <p:spPr>
          <a:xfrm>
            <a:off x="1828800" y="2469744"/>
            <a:ext cx="12954000" cy="1938992"/>
          </a:xfrm>
          <a:prstGeom prst="rect">
            <a:avLst/>
          </a:prstGeom>
        </p:spPr>
        <p:txBody>
          <a:bodyPr wrap="square" lIns="0" tIns="0" rIns="0" bIns="0" rtlCol="0" anchor="t">
            <a:spAutoFit/>
          </a:bodyPr>
          <a:lstStyle/>
          <a:p>
            <a:pPr marL="514350" indent="-514350">
              <a:buFont typeface="+mj-lt"/>
              <a:buAutoNum type="arabicPeriod"/>
            </a:pPr>
            <a:r>
              <a:rPr lang="el-GR" sz="2100" dirty="0">
                <a:latin typeface="Arial" panose="020B0604020202020204" pitchFamily="34" charset="0"/>
                <a:ea typeface="Artifakt Element Black" panose="020B0A03050000020004" pitchFamily="34" charset="0"/>
                <a:cs typeface="Arial" panose="020B0604020202020204" pitchFamily="34" charset="0"/>
              </a:rPr>
              <a:t>Μοντέλα παραγωγής που βασίζονται σε νευρωνικά δίκτυα</a:t>
            </a:r>
          </a:p>
          <a:p>
            <a:pPr marL="514350" indent="-514350">
              <a:buFont typeface="+mj-lt"/>
              <a:buAutoNum type="arabicPeriod"/>
            </a:pPr>
            <a:r>
              <a:rPr lang="el-GR" sz="2100" dirty="0">
                <a:latin typeface="Arial" panose="020B0604020202020204" pitchFamily="34" charset="0"/>
                <a:ea typeface="Artifakt Element Black" panose="020B0A03050000020004" pitchFamily="34" charset="0"/>
                <a:cs typeface="Arial" panose="020B0604020202020204" pitchFamily="34" charset="0"/>
              </a:rPr>
              <a:t>Δίκτυα κωδικοποιητή-αποκωδικοποιητή</a:t>
            </a:r>
          </a:p>
          <a:p>
            <a:pPr marL="514350" indent="-514350">
              <a:buFont typeface="+mj-lt"/>
              <a:buAutoNum type="arabicPeriod"/>
            </a:pPr>
            <a:r>
              <a:rPr lang="el-GR" sz="2100" dirty="0">
                <a:latin typeface="Arial" panose="020B0604020202020204" pitchFamily="34" charset="0"/>
                <a:ea typeface="Artifakt Element Black" panose="020B0A03050000020004" pitchFamily="34" charset="0"/>
                <a:cs typeface="Arial" panose="020B0604020202020204" pitchFamily="34" charset="0"/>
              </a:rPr>
              <a:t>Δίκτυα δημιουργίας αντιπάλων (</a:t>
            </a:r>
            <a:r>
              <a:rPr lang="el-GR" sz="2100" dirty="0" err="1">
                <a:latin typeface="Arial" panose="020B0604020202020204" pitchFamily="34" charset="0"/>
                <a:ea typeface="Artifakt Element Black" panose="020B0A03050000020004" pitchFamily="34" charset="0"/>
                <a:cs typeface="Arial" panose="020B0604020202020204" pitchFamily="34" charset="0"/>
              </a:rPr>
              <a:t>GANs</a:t>
            </a:r>
            <a:r>
              <a:rPr lang="el-GR" sz="2100" dirty="0">
                <a:latin typeface="Arial" panose="020B0604020202020204" pitchFamily="34" charset="0"/>
                <a:ea typeface="Artifakt Element Black" panose="020B0A03050000020004" pitchFamily="34" charset="0"/>
                <a:cs typeface="Arial" panose="020B0604020202020204" pitchFamily="34" charset="0"/>
              </a:rPr>
              <a:t>)</a:t>
            </a:r>
          </a:p>
          <a:p>
            <a:pPr marL="514350" indent="-514350">
              <a:buFont typeface="+mj-lt"/>
              <a:buAutoNum type="arabicPeriod"/>
            </a:pPr>
            <a:r>
              <a:rPr lang="el-GR" sz="2100" dirty="0">
                <a:latin typeface="Arial" panose="020B0604020202020204" pitchFamily="34" charset="0"/>
                <a:ea typeface="Artifakt Element Black" panose="020B0A03050000020004" pitchFamily="34" charset="0"/>
                <a:cs typeface="Arial" panose="020B0604020202020204" pitchFamily="34" charset="0"/>
              </a:rPr>
              <a:t>Στατιστικά γενετικά μοντέλα</a:t>
            </a:r>
          </a:p>
          <a:p>
            <a:pPr marL="1028700" lvl="1" indent="-571500">
              <a:buFont typeface="+mj-lt"/>
              <a:buAutoNum type="romanUcPeriod"/>
            </a:pPr>
            <a:r>
              <a:rPr lang="el-GR" sz="2100" dirty="0">
                <a:latin typeface="Arial" panose="020B0604020202020204" pitchFamily="34" charset="0"/>
                <a:ea typeface="Artifakt Element Black" panose="020B0A03050000020004" pitchFamily="34" charset="0"/>
                <a:cs typeface="Arial" panose="020B0604020202020204" pitchFamily="34" charset="0"/>
              </a:rPr>
              <a:t>Κρυφά </a:t>
            </a:r>
            <a:r>
              <a:rPr lang="el-GR" sz="2100" dirty="0" err="1">
                <a:latin typeface="Arial" panose="020B0604020202020204" pitchFamily="34" charset="0"/>
                <a:ea typeface="Artifakt Element Black" panose="020B0A03050000020004" pitchFamily="34" charset="0"/>
                <a:cs typeface="Arial" panose="020B0604020202020204" pitchFamily="34" charset="0"/>
              </a:rPr>
              <a:t>Μαρκοβιανά</a:t>
            </a:r>
            <a:r>
              <a:rPr lang="el-GR" sz="2100" dirty="0">
                <a:latin typeface="Arial" panose="020B0604020202020204" pitchFamily="34" charset="0"/>
                <a:ea typeface="Artifakt Element Black" panose="020B0A03050000020004" pitchFamily="34" charset="0"/>
                <a:cs typeface="Arial" panose="020B0604020202020204" pitchFamily="34" charset="0"/>
              </a:rPr>
              <a:t> μοντέλα</a:t>
            </a:r>
          </a:p>
          <a:p>
            <a:pPr marL="1028700" lvl="1" indent="-571500">
              <a:buFont typeface="+mj-lt"/>
              <a:buAutoNum type="romanUcPeriod"/>
            </a:pPr>
            <a:r>
              <a:rPr lang="el-GR" sz="2100" b="1" u="sng" dirty="0">
                <a:latin typeface="Arial" panose="020B0604020202020204" pitchFamily="34" charset="0"/>
                <a:ea typeface="Artifakt Element Black" panose="020B0A03050000020004" pitchFamily="34" charset="0"/>
                <a:cs typeface="Arial" panose="020B0604020202020204" pitchFamily="34" charset="0"/>
              </a:rPr>
              <a:t>Γκαουσιανά Μείγματα</a:t>
            </a:r>
            <a:endParaRPr lang="en-US" sz="2100" dirty="0">
              <a:solidFill>
                <a:srgbClr val="000000"/>
              </a:solidFill>
              <a:latin typeface="Arial" panose="020B0604020202020204" pitchFamily="34" charset="0"/>
              <a:ea typeface="Artifakt Element Black" panose="020B0A03050000020004" pitchFamily="34" charset="0"/>
              <a:cs typeface="Arial" panose="020B0604020202020204" pitchFamily="34" charset="0"/>
            </a:endParaRPr>
          </a:p>
        </p:txBody>
      </p:sp>
      <p:sp>
        <p:nvSpPr>
          <p:cNvPr id="3" name="TextBox 18">
            <a:extLst>
              <a:ext uri="{FF2B5EF4-FFF2-40B4-BE49-F238E27FC236}">
                <a16:creationId xmlns:a16="http://schemas.microsoft.com/office/drawing/2014/main" id="{545FAF69-37B1-A0BA-4BF6-D68C009998BB}"/>
              </a:ext>
            </a:extLst>
          </p:cNvPr>
          <p:cNvSpPr txBox="1"/>
          <p:nvPr/>
        </p:nvSpPr>
        <p:spPr>
          <a:xfrm>
            <a:off x="-14287" y="266941"/>
            <a:ext cx="18288000" cy="692497"/>
          </a:xfrm>
          <a:prstGeom prst="rect">
            <a:avLst/>
          </a:prstGeom>
        </p:spPr>
        <p:txBody>
          <a:bodyPr wrap="square" lIns="0" tIns="0" rIns="0" bIns="0" rtlCol="0" anchor="t">
            <a:spAutoFit/>
          </a:bodyPr>
          <a:lstStyle/>
          <a:p>
            <a:pPr algn="ctr"/>
            <a:r>
              <a:rPr lang="el-GR" sz="4500" dirty="0">
                <a:solidFill>
                  <a:srgbClr val="000000"/>
                </a:solidFill>
                <a:latin typeface="Comic Sans MS" panose="030F0702030302020204" pitchFamily="66" charset="0"/>
              </a:rPr>
              <a:t>Ανασκόπηση μεθόδων αύξησης δεδομένων</a:t>
            </a:r>
            <a:endParaRPr lang="en-US" sz="4500" dirty="0">
              <a:solidFill>
                <a:srgbClr val="000000"/>
              </a:solidFill>
              <a:latin typeface="Comic Sans MS" panose="030F0702030302020204" pitchFamily="66" charset="0"/>
            </a:endParaRPr>
          </a:p>
        </p:txBody>
      </p:sp>
      <p:pic>
        <p:nvPicPr>
          <p:cNvPr id="8" name="Εικόνα 7">
            <a:extLst>
              <a:ext uri="{FF2B5EF4-FFF2-40B4-BE49-F238E27FC236}">
                <a16:creationId xmlns:a16="http://schemas.microsoft.com/office/drawing/2014/main" id="{6373E91C-E9FE-A96F-EDBF-071CB295F8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3917" y="5986530"/>
            <a:ext cx="3602390" cy="2760256"/>
          </a:xfrm>
          <a:prstGeom prst="rect">
            <a:avLst/>
          </a:prstGeom>
          <a:ln w="25400">
            <a:solidFill>
              <a:schemeClr val="accent1"/>
            </a:solidFill>
          </a:ln>
        </p:spPr>
      </p:pic>
      <p:pic>
        <p:nvPicPr>
          <p:cNvPr id="17" name="Εικόνα 16">
            <a:extLst>
              <a:ext uri="{FF2B5EF4-FFF2-40B4-BE49-F238E27FC236}">
                <a16:creationId xmlns:a16="http://schemas.microsoft.com/office/drawing/2014/main" id="{32CCB573-0DA4-2886-B25A-010B081756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1377" y="5986530"/>
            <a:ext cx="3602390" cy="2751071"/>
          </a:xfrm>
          <a:prstGeom prst="rect">
            <a:avLst/>
          </a:prstGeom>
          <a:ln w="25400">
            <a:solidFill>
              <a:schemeClr val="accent1"/>
            </a:solidFill>
          </a:ln>
        </p:spPr>
      </p:pic>
      <p:pic>
        <p:nvPicPr>
          <p:cNvPr id="25" name="Εικόνα 24">
            <a:extLst>
              <a:ext uri="{FF2B5EF4-FFF2-40B4-BE49-F238E27FC236}">
                <a16:creationId xmlns:a16="http://schemas.microsoft.com/office/drawing/2014/main" id="{BF92DACD-2A7B-D3AA-AF59-1C2E877694A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6457" y="5986530"/>
            <a:ext cx="3602390" cy="2750636"/>
          </a:xfrm>
          <a:prstGeom prst="rect">
            <a:avLst/>
          </a:prstGeom>
          <a:ln w="25400">
            <a:solidFill>
              <a:schemeClr val="accent1"/>
            </a:solidFill>
          </a:ln>
        </p:spPr>
      </p:pic>
      <p:pic>
        <p:nvPicPr>
          <p:cNvPr id="2050" name="Picture 2" descr="Hidden Markov model - Wikipedia">
            <a:extLst>
              <a:ext uri="{FF2B5EF4-FFF2-40B4-BE49-F238E27FC236}">
                <a16:creationId xmlns:a16="http://schemas.microsoft.com/office/drawing/2014/main" id="{74616D82-0021-7707-8BFB-9C934E7786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76010" y="5986531"/>
            <a:ext cx="3602390" cy="2751070"/>
          </a:xfrm>
          <a:prstGeom prst="rect">
            <a:avLst/>
          </a:prstGeom>
          <a:ln w="25400">
            <a:solidFill>
              <a:schemeClr val="accent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35170E-AF26-BCE0-EA91-D50A3EDDCF47}"/>
              </a:ext>
            </a:extLst>
          </p:cNvPr>
          <p:cNvSpPr txBox="1"/>
          <p:nvPr/>
        </p:nvSpPr>
        <p:spPr>
          <a:xfrm>
            <a:off x="535454" y="8903127"/>
            <a:ext cx="3808290" cy="646331"/>
          </a:xfrm>
          <a:prstGeom prst="rect">
            <a:avLst/>
          </a:prstGeom>
          <a:noFill/>
        </p:spPr>
        <p:txBody>
          <a:bodyPr wrap="square">
            <a:spAutoFit/>
          </a:bodyPr>
          <a:lstStyle/>
          <a:p>
            <a:pPr algn="ctr"/>
            <a:r>
              <a:rPr lang="el-GR" dirty="0">
                <a:latin typeface="Arial" panose="020B0604020202020204" pitchFamily="34" charset="0"/>
                <a:ea typeface="Artifakt Element Black" panose="020B0A03050000020004" pitchFamily="34" charset="0"/>
                <a:cs typeface="Arial" panose="020B0604020202020204" pitchFamily="34" charset="0"/>
              </a:rPr>
              <a:t>2. </a:t>
            </a:r>
            <a:r>
              <a:rPr lang="el-GR" u="sng" dirty="0">
                <a:latin typeface="Arial" panose="020B0604020202020204" pitchFamily="34" charset="0"/>
                <a:ea typeface="Artifakt Element Black" panose="020B0A03050000020004" pitchFamily="34" charset="0"/>
                <a:cs typeface="Arial" panose="020B0604020202020204" pitchFamily="34" charset="0"/>
              </a:rPr>
              <a:t>Δίκτυα </a:t>
            </a:r>
            <a:r>
              <a:rPr lang="en-US" u="sng" dirty="0">
                <a:latin typeface="Arial" panose="020B0604020202020204" pitchFamily="34" charset="0"/>
                <a:ea typeface="Artifakt Element Black" panose="020B0A03050000020004" pitchFamily="34" charset="0"/>
                <a:cs typeface="Arial" panose="020B0604020202020204" pitchFamily="34" charset="0"/>
              </a:rPr>
              <a:t>K</a:t>
            </a:r>
            <a:r>
              <a:rPr lang="el-GR" u="sng" dirty="0" err="1">
                <a:latin typeface="Arial" panose="020B0604020202020204" pitchFamily="34" charset="0"/>
                <a:ea typeface="Artifakt Element Black" panose="020B0A03050000020004" pitchFamily="34" charset="0"/>
                <a:cs typeface="Arial" panose="020B0604020202020204" pitchFamily="34" charset="0"/>
              </a:rPr>
              <a:t>ωδικοποιητή</a:t>
            </a:r>
            <a:r>
              <a:rPr lang="el-GR" u="sng" dirty="0">
                <a:latin typeface="Arial" panose="020B0604020202020204" pitchFamily="34" charset="0"/>
                <a:ea typeface="Artifakt Element Black" panose="020B0A03050000020004" pitchFamily="34" charset="0"/>
                <a:cs typeface="Arial" panose="020B0604020202020204" pitchFamily="34" charset="0"/>
              </a:rPr>
              <a:t>-αποκωδικοποιητή</a:t>
            </a:r>
          </a:p>
        </p:txBody>
      </p:sp>
      <p:sp>
        <p:nvSpPr>
          <p:cNvPr id="7" name="TextBox 6">
            <a:extLst>
              <a:ext uri="{FF2B5EF4-FFF2-40B4-BE49-F238E27FC236}">
                <a16:creationId xmlns:a16="http://schemas.microsoft.com/office/drawing/2014/main" id="{F41B9A1F-4625-7C3E-467B-5F1D83D8395F}"/>
              </a:ext>
            </a:extLst>
          </p:cNvPr>
          <p:cNvSpPr txBox="1"/>
          <p:nvPr/>
        </p:nvSpPr>
        <p:spPr>
          <a:xfrm>
            <a:off x="14332309" y="8894142"/>
            <a:ext cx="3089791" cy="646331"/>
          </a:xfrm>
          <a:prstGeom prst="rect">
            <a:avLst/>
          </a:prstGeom>
          <a:noFill/>
        </p:spPr>
        <p:txBody>
          <a:bodyPr wrap="square">
            <a:spAutoFit/>
          </a:bodyPr>
          <a:lstStyle/>
          <a:p>
            <a:pPr algn="ctr"/>
            <a:r>
              <a:rPr lang="en-US" dirty="0">
                <a:latin typeface="Arial" panose="020B0604020202020204" pitchFamily="34" charset="0"/>
                <a:ea typeface="Artifakt Element Black" panose="020B0A03050000020004" pitchFamily="34" charset="0"/>
                <a:cs typeface="Arial" panose="020B0604020202020204" pitchFamily="34" charset="0"/>
              </a:rPr>
              <a:t>4.ii. </a:t>
            </a:r>
            <a:r>
              <a:rPr lang="el-GR" u="sng" dirty="0">
                <a:latin typeface="Arial" panose="020B0604020202020204" pitchFamily="34" charset="0"/>
                <a:ea typeface="Artifakt Element Black" panose="020B0A03050000020004" pitchFamily="34" charset="0"/>
                <a:cs typeface="Arial" panose="020B0604020202020204" pitchFamily="34" charset="0"/>
              </a:rPr>
              <a:t>Κρυφά </a:t>
            </a:r>
            <a:r>
              <a:rPr lang="el-GR" u="sng" dirty="0" err="1">
                <a:latin typeface="Arial" panose="020B0604020202020204" pitchFamily="34" charset="0"/>
                <a:ea typeface="Artifakt Element Black" panose="020B0A03050000020004" pitchFamily="34" charset="0"/>
                <a:cs typeface="Arial" panose="020B0604020202020204" pitchFamily="34" charset="0"/>
              </a:rPr>
              <a:t>Μαρκοβιανά</a:t>
            </a:r>
            <a:r>
              <a:rPr lang="el-GR" u="sng" dirty="0">
                <a:latin typeface="Arial" panose="020B0604020202020204" pitchFamily="34" charset="0"/>
                <a:ea typeface="Artifakt Element Black" panose="020B0A03050000020004" pitchFamily="34" charset="0"/>
                <a:cs typeface="Arial" panose="020B0604020202020204" pitchFamily="34" charset="0"/>
              </a:rPr>
              <a:t> μοντέλα</a:t>
            </a:r>
          </a:p>
        </p:txBody>
      </p:sp>
      <p:sp>
        <p:nvSpPr>
          <p:cNvPr id="10" name="TextBox 9">
            <a:extLst>
              <a:ext uri="{FF2B5EF4-FFF2-40B4-BE49-F238E27FC236}">
                <a16:creationId xmlns:a16="http://schemas.microsoft.com/office/drawing/2014/main" id="{D436BF86-1959-4EA3-DFE0-C8A896088B6A}"/>
              </a:ext>
            </a:extLst>
          </p:cNvPr>
          <p:cNvSpPr txBox="1"/>
          <p:nvPr/>
        </p:nvSpPr>
        <p:spPr>
          <a:xfrm>
            <a:off x="10154065" y="8903127"/>
            <a:ext cx="2497014" cy="646331"/>
          </a:xfrm>
          <a:prstGeom prst="rect">
            <a:avLst/>
          </a:prstGeom>
          <a:noFill/>
        </p:spPr>
        <p:txBody>
          <a:bodyPr wrap="square">
            <a:spAutoFit/>
          </a:bodyPr>
          <a:lstStyle/>
          <a:p>
            <a:pPr algn="ctr"/>
            <a:r>
              <a:rPr lang="el-GR" dirty="0">
                <a:latin typeface="Arial" panose="020B0604020202020204" pitchFamily="34" charset="0"/>
                <a:ea typeface="Artifakt Element Black" panose="020B0A03050000020004" pitchFamily="34" charset="0"/>
                <a:cs typeface="Arial" panose="020B0604020202020204" pitchFamily="34" charset="0"/>
              </a:rPr>
              <a:t>4.</a:t>
            </a:r>
            <a:r>
              <a:rPr lang="en-US" dirty="0">
                <a:latin typeface="Arial" panose="020B0604020202020204" pitchFamily="34" charset="0"/>
                <a:ea typeface="Artifakt Element Black" panose="020B0A03050000020004" pitchFamily="34" charset="0"/>
                <a:cs typeface="Arial" panose="020B0604020202020204" pitchFamily="34" charset="0"/>
              </a:rPr>
              <a:t>i. </a:t>
            </a:r>
            <a:r>
              <a:rPr lang="el-GR" u="sng" dirty="0">
                <a:latin typeface="Arial" panose="020B0604020202020204" pitchFamily="34" charset="0"/>
                <a:ea typeface="Artifakt Element Black" panose="020B0A03050000020004" pitchFamily="34" charset="0"/>
                <a:cs typeface="Arial" panose="020B0604020202020204" pitchFamily="34" charset="0"/>
              </a:rPr>
              <a:t>Γκαουσιανά Μείγματα</a:t>
            </a:r>
          </a:p>
        </p:txBody>
      </p:sp>
      <p:sp>
        <p:nvSpPr>
          <p:cNvPr id="11" name="TextBox 10">
            <a:extLst>
              <a:ext uri="{FF2B5EF4-FFF2-40B4-BE49-F238E27FC236}">
                <a16:creationId xmlns:a16="http://schemas.microsoft.com/office/drawing/2014/main" id="{29E1332F-4755-A247-C847-FEF1FC1EF9BF}"/>
              </a:ext>
            </a:extLst>
          </p:cNvPr>
          <p:cNvSpPr txBox="1"/>
          <p:nvPr/>
        </p:nvSpPr>
        <p:spPr>
          <a:xfrm>
            <a:off x="5243511" y="8894141"/>
            <a:ext cx="3363201" cy="646331"/>
          </a:xfrm>
          <a:prstGeom prst="rect">
            <a:avLst/>
          </a:prstGeom>
          <a:noFill/>
        </p:spPr>
        <p:txBody>
          <a:bodyPr wrap="square">
            <a:spAutoFit/>
          </a:bodyPr>
          <a:lstStyle/>
          <a:p>
            <a:pPr algn="ctr"/>
            <a:r>
              <a:rPr lang="el-GR" sz="1800" dirty="0">
                <a:latin typeface="Arial" panose="020B0604020202020204" pitchFamily="34" charset="0"/>
                <a:ea typeface="Artifakt Element Black" panose="020B0A03050000020004" pitchFamily="34" charset="0"/>
                <a:cs typeface="Arial" panose="020B0604020202020204" pitchFamily="34" charset="0"/>
              </a:rPr>
              <a:t>3. </a:t>
            </a:r>
            <a:r>
              <a:rPr lang="el-GR" sz="1800" u="sng" dirty="0">
                <a:latin typeface="Arial" panose="020B0604020202020204" pitchFamily="34" charset="0"/>
                <a:ea typeface="Artifakt Element Black" panose="020B0A03050000020004" pitchFamily="34" charset="0"/>
                <a:cs typeface="Arial" panose="020B0604020202020204" pitchFamily="34" charset="0"/>
              </a:rPr>
              <a:t>Δίκτυα δημιουργίας αντιπάλων</a:t>
            </a:r>
            <a:endParaRPr lang="el-GR" u="sng"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6" name="Εικόνα 15">
            <a:extLst>
              <a:ext uri="{FF2B5EF4-FFF2-40B4-BE49-F238E27FC236}">
                <a16:creationId xmlns:a16="http://schemas.microsoft.com/office/drawing/2014/main" id="{1806C190-FE00-502A-6D87-4F44B18002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02572" y="1835748"/>
            <a:ext cx="4523227" cy="2750636"/>
          </a:xfrm>
          <a:prstGeom prst="rect">
            <a:avLst/>
          </a:prstGeom>
          <a:ln w="25400">
            <a:solidFill>
              <a:schemeClr val="accent1"/>
            </a:solidFill>
          </a:ln>
        </p:spPr>
      </p:pic>
      <p:sp>
        <p:nvSpPr>
          <p:cNvPr id="18" name="TextBox 17">
            <a:extLst>
              <a:ext uri="{FF2B5EF4-FFF2-40B4-BE49-F238E27FC236}">
                <a16:creationId xmlns:a16="http://schemas.microsoft.com/office/drawing/2014/main" id="{CDA9D4DD-FBAD-25F8-DD24-AFDD38AE58EA}"/>
              </a:ext>
            </a:extLst>
          </p:cNvPr>
          <p:cNvSpPr txBox="1"/>
          <p:nvPr/>
        </p:nvSpPr>
        <p:spPr>
          <a:xfrm>
            <a:off x="12493756" y="4700543"/>
            <a:ext cx="2340858" cy="369332"/>
          </a:xfrm>
          <a:prstGeom prst="rect">
            <a:avLst/>
          </a:prstGeom>
          <a:noFill/>
        </p:spPr>
        <p:txBody>
          <a:bodyPr wrap="square">
            <a:spAutoFit/>
          </a:bodyPr>
          <a:lstStyle/>
          <a:p>
            <a:pPr algn="ctr"/>
            <a:r>
              <a:rPr lang="el-GR" dirty="0">
                <a:latin typeface="Arial" panose="020B0604020202020204" pitchFamily="34" charset="0"/>
                <a:ea typeface="Artifakt Element Black" panose="020B0A03050000020004" pitchFamily="34" charset="0"/>
                <a:cs typeface="Arial" panose="020B0604020202020204" pitchFamily="34" charset="0"/>
              </a:rPr>
              <a:t>1. </a:t>
            </a:r>
            <a:r>
              <a:rPr lang="el-GR" u="sng" dirty="0">
                <a:latin typeface="Arial" panose="020B0604020202020204" pitchFamily="34" charset="0"/>
                <a:ea typeface="Artifakt Element Black" panose="020B0A03050000020004" pitchFamily="34" charset="0"/>
                <a:cs typeface="Arial" panose="020B0604020202020204" pitchFamily="34" charset="0"/>
              </a:rPr>
              <a:t>Νευρωνικά δίκτυα</a:t>
            </a:r>
          </a:p>
        </p:txBody>
      </p:sp>
    </p:spTree>
    <p:extLst>
      <p:ext uri="{BB962C8B-B14F-4D97-AF65-F5344CB8AC3E}">
        <p14:creationId xmlns:p14="http://schemas.microsoft.com/office/powerpoint/2010/main" val="1804733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204866F-759B-FAA3-25D0-26B6E62B8736}"/>
              </a:ext>
            </a:extLst>
          </p:cNvPr>
          <p:cNvSpPr/>
          <p:nvPr/>
        </p:nvSpPr>
        <p:spPr>
          <a:xfrm>
            <a:off x="14287" y="0"/>
            <a:ext cx="18273712"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txBody>
          <a:bodyPr/>
          <a:lstStyle/>
          <a:p>
            <a:endParaRPr lang="el-GR" dirty="0"/>
          </a:p>
        </p:txBody>
      </p:sp>
      <p:sp>
        <p:nvSpPr>
          <p:cNvPr id="6" name="TextBox 18">
            <a:extLst>
              <a:ext uri="{FF2B5EF4-FFF2-40B4-BE49-F238E27FC236}">
                <a16:creationId xmlns:a16="http://schemas.microsoft.com/office/drawing/2014/main" id="{BA5891BD-732C-68D5-CE59-9A185AF583CC}"/>
              </a:ext>
            </a:extLst>
          </p:cNvPr>
          <p:cNvSpPr txBox="1"/>
          <p:nvPr/>
        </p:nvSpPr>
        <p:spPr>
          <a:xfrm>
            <a:off x="-14287" y="266941"/>
            <a:ext cx="18288000" cy="692497"/>
          </a:xfrm>
          <a:prstGeom prst="rect">
            <a:avLst/>
          </a:prstGeom>
        </p:spPr>
        <p:txBody>
          <a:bodyPr wrap="square" lIns="0" tIns="0" rIns="0" bIns="0" rtlCol="0" anchor="t">
            <a:spAutoFit/>
          </a:bodyPr>
          <a:lstStyle/>
          <a:p>
            <a:pPr algn="ctr"/>
            <a:r>
              <a:rPr lang="en-US" sz="4500" dirty="0">
                <a:solidFill>
                  <a:srgbClr val="000000"/>
                </a:solidFill>
                <a:latin typeface="Comic Sans MS" panose="030F0702030302020204" pitchFamily="66" charset="0"/>
              </a:rPr>
              <a:t>Gaussian Mixture Model</a:t>
            </a:r>
          </a:p>
        </p:txBody>
      </p:sp>
      <p:sp>
        <p:nvSpPr>
          <p:cNvPr id="9" name="TextBox 18">
            <a:extLst>
              <a:ext uri="{FF2B5EF4-FFF2-40B4-BE49-F238E27FC236}">
                <a16:creationId xmlns:a16="http://schemas.microsoft.com/office/drawing/2014/main" id="{EAF1DAB1-F6C2-27C7-7BB3-4EAB5EC8B9FE}"/>
              </a:ext>
            </a:extLst>
          </p:cNvPr>
          <p:cNvSpPr txBox="1"/>
          <p:nvPr/>
        </p:nvSpPr>
        <p:spPr>
          <a:xfrm>
            <a:off x="805930" y="3924300"/>
            <a:ext cx="5533909" cy="492443"/>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l-GR" sz="3200" dirty="0">
                <a:latin typeface="Arial" panose="020B0604020202020204" pitchFamily="34" charset="0"/>
                <a:ea typeface="Artifakt Element Black" panose="020B0A03050000020004" pitchFamily="34" charset="0"/>
                <a:cs typeface="Arial" panose="020B0604020202020204" pitchFamily="34" charset="0"/>
              </a:rPr>
              <a:t>Ορισμός</a:t>
            </a:r>
            <a:endParaRPr lang="en-US" sz="11500" dirty="0">
              <a:solidFill>
                <a:srgbClr val="000000"/>
              </a:solidFill>
              <a:latin typeface="Arial" panose="020B0604020202020204" pitchFamily="34" charset="0"/>
              <a:ea typeface="Artifakt Element Black" panose="020B0A03050000020004" pitchFamily="34" charset="0"/>
              <a:cs typeface="Arial" panose="020B0604020202020204" pitchFamily="34" charset="0"/>
            </a:endParaRPr>
          </a:p>
        </p:txBody>
      </p:sp>
      <p:sp>
        <p:nvSpPr>
          <p:cNvPr id="13" name="TextBox 12">
            <a:extLst>
              <a:ext uri="{FF2B5EF4-FFF2-40B4-BE49-F238E27FC236}">
                <a16:creationId xmlns:a16="http://schemas.microsoft.com/office/drawing/2014/main" id="{8FC08571-D9DE-D97A-77DE-7347536A6FB3}"/>
              </a:ext>
            </a:extLst>
          </p:cNvPr>
          <p:cNvSpPr txBox="1"/>
          <p:nvPr/>
        </p:nvSpPr>
        <p:spPr>
          <a:xfrm>
            <a:off x="790691" y="4515388"/>
            <a:ext cx="16611600" cy="800219"/>
          </a:xfrm>
          <a:prstGeom prst="rect">
            <a:avLst/>
          </a:prstGeom>
          <a:noFill/>
        </p:spPr>
        <p:txBody>
          <a:bodyPr wrap="square" rtlCol="0">
            <a:spAutoFit/>
          </a:bodyPr>
          <a:lstStyle/>
          <a:p>
            <a:pPr algn="just"/>
            <a:r>
              <a:rPr lang="el-GR" sz="2300" i="0" dirty="0">
                <a:effectLst/>
                <a:latin typeface="Times New Roman" panose="02020603050405020304" pitchFamily="18" charset="0"/>
                <a:cs typeface="Times New Roman" panose="02020603050405020304" pitchFamily="18" charset="0"/>
              </a:rPr>
              <a:t>Ένα </a:t>
            </a:r>
            <a:r>
              <a:rPr lang="el-GR" sz="2300" i="0" u="sng" dirty="0">
                <a:effectLst/>
                <a:latin typeface="Times New Roman" panose="02020603050405020304" pitchFamily="18" charset="0"/>
                <a:cs typeface="Times New Roman" panose="02020603050405020304" pitchFamily="18" charset="0"/>
              </a:rPr>
              <a:t>Gaussian Mixture </a:t>
            </a:r>
            <a:r>
              <a:rPr lang="el-GR" sz="2300" i="0" u="sng" dirty="0" err="1">
                <a:effectLst/>
                <a:latin typeface="Times New Roman" panose="02020603050405020304" pitchFamily="18" charset="0"/>
                <a:cs typeface="Times New Roman" panose="02020603050405020304" pitchFamily="18" charset="0"/>
              </a:rPr>
              <a:t>Model</a:t>
            </a:r>
            <a:r>
              <a:rPr lang="el-GR" sz="2300" i="0" u="sng" dirty="0">
                <a:effectLst/>
                <a:latin typeface="Times New Roman" panose="02020603050405020304" pitchFamily="18" charset="0"/>
                <a:cs typeface="Times New Roman" panose="02020603050405020304" pitchFamily="18" charset="0"/>
              </a:rPr>
              <a:t> </a:t>
            </a:r>
            <a:r>
              <a:rPr lang="el-GR" sz="2300" i="0" dirty="0">
                <a:effectLst/>
                <a:latin typeface="Times New Roman" panose="02020603050405020304" pitchFamily="18" charset="0"/>
                <a:cs typeface="Times New Roman" panose="02020603050405020304" pitchFamily="18" charset="0"/>
              </a:rPr>
              <a:t>(GMM) είναι ένα στατιστικό μοντέλο που υποθέτει ότι τα δεδομένα προέρχονται από ένα μίγμα κανονικών κατανομών. </a:t>
            </a:r>
            <a:endParaRPr lang="en-US" sz="2300" i="0" dirty="0">
              <a:effectLst/>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3FF83C4D-DCE7-B50C-D43F-DB6C4F936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1800" y="6255658"/>
            <a:ext cx="3396041" cy="246162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553C6F1B-71B2-79B3-3CC9-C1D9AA0C67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39899" y="6255658"/>
            <a:ext cx="3396041" cy="24616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18">
            <a:extLst>
              <a:ext uri="{FF2B5EF4-FFF2-40B4-BE49-F238E27FC236}">
                <a16:creationId xmlns:a16="http://schemas.microsoft.com/office/drawing/2014/main" id="{DC750CD9-FD83-0F37-B479-598233FCC42A}"/>
              </a:ext>
            </a:extLst>
          </p:cNvPr>
          <p:cNvSpPr txBox="1"/>
          <p:nvPr/>
        </p:nvSpPr>
        <p:spPr>
          <a:xfrm>
            <a:off x="790692" y="5505988"/>
            <a:ext cx="5438656" cy="492443"/>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l-GR" sz="3200" dirty="0">
                <a:solidFill>
                  <a:srgbClr val="000000"/>
                </a:solidFill>
                <a:latin typeface="Arial" panose="020B0604020202020204" pitchFamily="34" charset="0"/>
                <a:ea typeface="Artifakt Element Black" panose="020B0A03050000020004" pitchFamily="34" charset="0"/>
                <a:cs typeface="Arial" panose="020B0604020202020204" pitchFamily="34" charset="0"/>
              </a:rPr>
              <a:t>Γκαουσιανές κατανομές</a:t>
            </a:r>
            <a:endParaRPr lang="en-US" sz="11500" dirty="0">
              <a:solidFill>
                <a:srgbClr val="000000"/>
              </a:solidFill>
              <a:latin typeface="Arial" panose="020B0604020202020204" pitchFamily="34" charset="0"/>
              <a:ea typeface="Artifakt Element Black" panose="020B0A03050000020004" pitchFamily="34" charset="0"/>
              <a:cs typeface="Arial" panose="020B0604020202020204" pitchFamily="34" charset="0"/>
            </a:endParaRPr>
          </a:p>
        </p:txBody>
      </p:sp>
      <p:sp>
        <p:nvSpPr>
          <p:cNvPr id="7" name="TextBox 6">
            <a:extLst>
              <a:ext uri="{FF2B5EF4-FFF2-40B4-BE49-F238E27FC236}">
                <a16:creationId xmlns:a16="http://schemas.microsoft.com/office/drawing/2014/main" id="{19F76EA6-5722-635F-2B7F-D83ECB27EC12}"/>
              </a:ext>
            </a:extLst>
          </p:cNvPr>
          <p:cNvSpPr txBox="1"/>
          <p:nvPr/>
        </p:nvSpPr>
        <p:spPr>
          <a:xfrm>
            <a:off x="775451" y="6112181"/>
            <a:ext cx="5564388" cy="1154162"/>
          </a:xfrm>
          <a:prstGeom prst="rect">
            <a:avLst/>
          </a:prstGeom>
          <a:noFill/>
        </p:spPr>
        <p:txBody>
          <a:bodyPr wrap="square" rtlCol="0">
            <a:spAutoFit/>
          </a:bodyPr>
          <a:lstStyle/>
          <a:p>
            <a:pPr marL="457200" indent="-457200" algn="just">
              <a:buAutoNum type="arabicParenR"/>
            </a:pPr>
            <a:r>
              <a:rPr lang="el-GR" sz="2300" dirty="0">
                <a:latin typeface="Times New Roman" panose="02020603050405020304" pitchFamily="18" charset="0"/>
                <a:cs typeface="Times New Roman" panose="02020603050405020304" pitchFamily="18" charset="0"/>
              </a:rPr>
              <a:t>Αριθμός διαστάσεων</a:t>
            </a:r>
            <a:r>
              <a:rPr lang="en-US" sz="2300" dirty="0">
                <a:latin typeface="Times New Roman" panose="02020603050405020304" pitchFamily="18" charset="0"/>
                <a:cs typeface="Times New Roman" panose="02020603050405020304" pitchFamily="18" charset="0"/>
              </a:rPr>
              <a:t> (‘d’)</a:t>
            </a:r>
            <a:endParaRPr lang="el-GR" sz="2300" dirty="0">
              <a:latin typeface="Times New Roman" panose="02020603050405020304" pitchFamily="18" charset="0"/>
              <a:cs typeface="Times New Roman" panose="02020603050405020304" pitchFamily="18" charset="0"/>
            </a:endParaRPr>
          </a:p>
          <a:p>
            <a:pPr marL="457200" indent="-457200" algn="just">
              <a:buAutoNum type="arabicParenR"/>
            </a:pPr>
            <a:r>
              <a:rPr lang="el-GR" sz="2300" dirty="0">
                <a:latin typeface="Times New Roman" panose="02020603050405020304" pitchFamily="18" charset="0"/>
                <a:cs typeface="Times New Roman" panose="02020603050405020304" pitchFamily="18" charset="0"/>
              </a:rPr>
              <a:t>Μέση τιμή</a:t>
            </a:r>
            <a:r>
              <a:rPr lang="en-US" sz="2300" dirty="0">
                <a:latin typeface="Times New Roman" panose="02020603050405020304" pitchFamily="18" charset="0"/>
                <a:cs typeface="Times New Roman" panose="02020603050405020304" pitchFamily="18" charset="0"/>
              </a:rPr>
              <a:t> (</a:t>
            </a:r>
            <a:r>
              <a:rPr lang="el-GR" sz="2300" dirty="0">
                <a:latin typeface="Times New Roman" panose="02020603050405020304" pitchFamily="18" charset="0"/>
                <a:cs typeface="Times New Roman" panose="02020603050405020304" pitchFamily="18" charset="0"/>
              </a:rPr>
              <a:t>διάνυσμα</a:t>
            </a:r>
            <a:r>
              <a:rPr lang="en-US" sz="2300" dirty="0">
                <a:latin typeface="Times New Roman" panose="02020603050405020304" pitchFamily="18" charset="0"/>
                <a:cs typeface="Times New Roman" panose="02020603050405020304" pitchFamily="18" charset="0"/>
              </a:rPr>
              <a:t> ‘d’-dimensional)</a:t>
            </a:r>
            <a:endParaRPr lang="el-GR" sz="2300" dirty="0">
              <a:latin typeface="Times New Roman" panose="02020603050405020304" pitchFamily="18" charset="0"/>
              <a:cs typeface="Times New Roman" panose="02020603050405020304" pitchFamily="18" charset="0"/>
            </a:endParaRPr>
          </a:p>
          <a:p>
            <a:pPr marL="457200" indent="-457200" algn="just">
              <a:buAutoNum type="arabicParenR"/>
            </a:pPr>
            <a:r>
              <a:rPr lang="el-GR" sz="2300" dirty="0">
                <a:latin typeface="Times New Roman" panose="02020603050405020304" pitchFamily="18" charset="0"/>
                <a:cs typeface="Times New Roman" panose="02020603050405020304" pitchFamily="18" charset="0"/>
              </a:rPr>
              <a:t>Πίνακας διακύμανσης</a:t>
            </a:r>
            <a:r>
              <a:rPr lang="en-US" sz="2300" dirty="0">
                <a:latin typeface="Times New Roman" panose="02020603050405020304" pitchFamily="18" charset="0"/>
                <a:cs typeface="Times New Roman" panose="02020603050405020304" pitchFamily="18" charset="0"/>
              </a:rPr>
              <a:t> (</a:t>
            </a:r>
            <a:r>
              <a:rPr lang="el-GR" sz="2300" dirty="0">
                <a:latin typeface="Times New Roman" panose="02020603050405020304" pitchFamily="18" charset="0"/>
                <a:cs typeface="Times New Roman" panose="02020603050405020304" pitchFamily="18" charset="0"/>
              </a:rPr>
              <a:t>πίνακας </a:t>
            </a:r>
            <a:r>
              <a:rPr lang="en-US" sz="2300" dirty="0">
                <a:latin typeface="Times New Roman" panose="02020603050405020304" pitchFamily="18" charset="0"/>
                <a:cs typeface="Times New Roman" panose="02020603050405020304" pitchFamily="18" charset="0"/>
              </a:rPr>
              <a:t>d x d)</a:t>
            </a:r>
            <a:endParaRPr lang="el-GR" sz="2300" dirty="0">
              <a:latin typeface="Times New Roman" panose="02020603050405020304" pitchFamily="18" charset="0"/>
              <a:cs typeface="Times New Roman" panose="02020603050405020304" pitchFamily="18" charset="0"/>
            </a:endParaRPr>
          </a:p>
        </p:txBody>
      </p:sp>
      <p:pic>
        <p:nvPicPr>
          <p:cNvPr id="4" name="Picture 2">
            <a:extLst>
              <a:ext uri="{FF2B5EF4-FFF2-40B4-BE49-F238E27FC236}">
                <a16:creationId xmlns:a16="http://schemas.microsoft.com/office/drawing/2014/main" id="{B7A99E6A-DF83-CF04-D94B-48F8C07E39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0100" y="6255659"/>
            <a:ext cx="3400947" cy="2461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8">
            <a:extLst>
              <a:ext uri="{FF2B5EF4-FFF2-40B4-BE49-F238E27FC236}">
                <a16:creationId xmlns:a16="http://schemas.microsoft.com/office/drawing/2014/main" id="{70230820-D1C1-9300-5A9F-217F1573F7F3}"/>
              </a:ext>
            </a:extLst>
          </p:cNvPr>
          <p:cNvSpPr txBox="1"/>
          <p:nvPr/>
        </p:nvSpPr>
        <p:spPr>
          <a:xfrm>
            <a:off x="775451" y="1196564"/>
            <a:ext cx="4481278" cy="492443"/>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l-GR" sz="3200" dirty="0">
                <a:latin typeface="Arial" panose="020B0604020202020204" pitchFamily="34" charset="0"/>
                <a:ea typeface="Artifakt Element Black" panose="020B0A03050000020004" pitchFamily="34" charset="0"/>
                <a:cs typeface="Arial" panose="020B0604020202020204" pitchFamily="34" charset="0"/>
              </a:rPr>
              <a:t>Γιατί </a:t>
            </a:r>
            <a:r>
              <a:rPr lang="en-US" sz="3200" dirty="0">
                <a:latin typeface="Arial" panose="020B0604020202020204" pitchFamily="34" charset="0"/>
                <a:ea typeface="Artifakt Element Black" panose="020B0A03050000020004" pitchFamily="34" charset="0"/>
                <a:cs typeface="Arial" panose="020B0604020202020204" pitchFamily="34" charset="0"/>
              </a:rPr>
              <a:t>GMM</a:t>
            </a:r>
            <a:r>
              <a:rPr lang="el-GR" sz="3200" dirty="0">
                <a:latin typeface="Arial" panose="020B0604020202020204" pitchFamily="34" charset="0"/>
                <a:ea typeface="Artifakt Element Black" panose="020B0A03050000020004" pitchFamily="34" charset="0"/>
                <a:cs typeface="Arial" panose="020B0604020202020204" pitchFamily="34" charset="0"/>
              </a:rPr>
              <a:t>;</a:t>
            </a:r>
            <a:endParaRPr lang="en-US" sz="11500" dirty="0">
              <a:solidFill>
                <a:srgbClr val="000000"/>
              </a:solidFill>
              <a:latin typeface="Arial" panose="020B0604020202020204" pitchFamily="34" charset="0"/>
              <a:ea typeface="Artifakt Element Black" panose="020B0A03050000020004" pitchFamily="34" charset="0"/>
              <a:cs typeface="Arial" panose="020B0604020202020204" pitchFamily="34" charset="0"/>
            </a:endParaRPr>
          </a:p>
        </p:txBody>
      </p:sp>
      <p:sp>
        <p:nvSpPr>
          <p:cNvPr id="8" name="TextBox 7">
            <a:extLst>
              <a:ext uri="{FF2B5EF4-FFF2-40B4-BE49-F238E27FC236}">
                <a16:creationId xmlns:a16="http://schemas.microsoft.com/office/drawing/2014/main" id="{D7B07508-F36C-1B3F-71CA-A1895D580F5C}"/>
              </a:ext>
            </a:extLst>
          </p:cNvPr>
          <p:cNvSpPr txBox="1"/>
          <p:nvPr/>
        </p:nvSpPr>
        <p:spPr>
          <a:xfrm>
            <a:off x="838200" y="1811566"/>
            <a:ext cx="16611600" cy="1862048"/>
          </a:xfrm>
          <a:prstGeom prst="rect">
            <a:avLst/>
          </a:prstGeom>
          <a:noFill/>
        </p:spPr>
        <p:txBody>
          <a:bodyPr wrap="square" rtlCol="0">
            <a:spAutoFit/>
          </a:bodyPr>
          <a:lstStyle/>
          <a:p>
            <a:pPr algn="l"/>
            <a:r>
              <a:rPr lang="el-GR" sz="2300" b="1" i="0" dirty="0">
                <a:effectLst/>
                <a:latin typeface="Google Sans"/>
              </a:rPr>
              <a:t>Αναγνώριση μοτίβων:</a:t>
            </a:r>
            <a:r>
              <a:rPr lang="el-GR" sz="2300" b="0" i="0" dirty="0">
                <a:effectLst/>
                <a:latin typeface="Google Sans"/>
              </a:rPr>
              <a:t> Τα GMM μπορούν να εντοπίσουν και να </a:t>
            </a:r>
            <a:r>
              <a:rPr lang="el-GR" sz="2300" b="0" i="0" dirty="0" err="1">
                <a:effectLst/>
                <a:latin typeface="Google Sans"/>
              </a:rPr>
              <a:t>μοντελοποιήσουν</a:t>
            </a:r>
            <a:r>
              <a:rPr lang="el-GR" sz="2300" b="0" i="0" dirty="0">
                <a:effectLst/>
                <a:latin typeface="Google Sans"/>
              </a:rPr>
              <a:t> σύνθετα μοτίβα στις χρονοσειρές, λαμβάνοντας υπόψη μη γραμμικές σχέσεις και διαφορετικά στάδια συμπεριφοράς.</a:t>
            </a:r>
          </a:p>
          <a:p>
            <a:pPr algn="l"/>
            <a:r>
              <a:rPr lang="el-GR" sz="2300" b="1" i="0" dirty="0">
                <a:effectLst/>
                <a:latin typeface="Google Sans"/>
              </a:rPr>
              <a:t>Ευελιξία:</a:t>
            </a:r>
            <a:r>
              <a:rPr lang="el-GR" sz="2300" b="0" i="0" dirty="0">
                <a:effectLst/>
                <a:latin typeface="Google Sans"/>
              </a:rPr>
              <a:t> Τα GMM μπορούν να προσαρμοστούν σε διάφορες μορφές χρονοσειρών, συμπεριλαμβανομένων μη σταθερών και εποχικών δεδομένων.</a:t>
            </a:r>
            <a:endParaRPr lang="en-US" sz="2300" b="0" i="0" dirty="0">
              <a:effectLst/>
              <a:latin typeface="Google Sans"/>
            </a:endParaRPr>
          </a:p>
          <a:p>
            <a:pPr algn="l"/>
            <a:r>
              <a:rPr lang="el-GR" sz="2300" b="1" i="0" dirty="0">
                <a:effectLst/>
                <a:latin typeface="Google Sans"/>
              </a:rPr>
              <a:t>Απλότητα:</a:t>
            </a:r>
            <a:r>
              <a:rPr lang="el-GR" sz="2300" b="0" i="0" dirty="0">
                <a:effectLst/>
                <a:latin typeface="Google Sans"/>
              </a:rPr>
              <a:t> Η υλοποίηση GMM είναι σχετικά εύκολη σε σύγκριση με νευρωνικά δίκτυα, ενώ προσφέρει ανταγωνιστική απόδοση.</a:t>
            </a:r>
          </a:p>
        </p:txBody>
      </p:sp>
      <p:sp>
        <p:nvSpPr>
          <p:cNvPr id="11" name="TextBox 10">
            <a:extLst>
              <a:ext uri="{FF2B5EF4-FFF2-40B4-BE49-F238E27FC236}">
                <a16:creationId xmlns:a16="http://schemas.microsoft.com/office/drawing/2014/main" id="{A9D24203-2523-345A-67E3-314B2D6587D2}"/>
              </a:ext>
            </a:extLst>
          </p:cNvPr>
          <p:cNvSpPr txBox="1"/>
          <p:nvPr/>
        </p:nvSpPr>
        <p:spPr>
          <a:xfrm>
            <a:off x="6710100" y="8855810"/>
            <a:ext cx="3400948" cy="369332"/>
          </a:xfrm>
          <a:prstGeom prst="rect">
            <a:avLst/>
          </a:prstGeom>
          <a:noFill/>
        </p:spPr>
        <p:txBody>
          <a:bodyPr wrap="square">
            <a:spAutoFit/>
          </a:bodyPr>
          <a:lstStyle/>
          <a:p>
            <a:pPr algn="ctr"/>
            <a:r>
              <a:rPr lang="en-US" dirty="0">
                <a:solidFill>
                  <a:srgbClr val="000000"/>
                </a:solidFill>
                <a:latin typeface="Arial" panose="020B0604020202020204" pitchFamily="34" charset="0"/>
                <a:ea typeface="Artifakt Element Black" panose="020B0A03050000020004" pitchFamily="34" charset="0"/>
                <a:cs typeface="Arial" panose="020B0604020202020204" pitchFamily="34" charset="0"/>
              </a:rPr>
              <a:t>d = 1</a:t>
            </a:r>
            <a:r>
              <a:rPr lang="el-GR" dirty="0">
                <a:solidFill>
                  <a:srgbClr val="000000"/>
                </a:solidFill>
                <a:latin typeface="Arial" panose="020B0604020202020204" pitchFamily="34" charset="0"/>
                <a:ea typeface="Artifakt Element Black" panose="020B0A03050000020004" pitchFamily="34" charset="0"/>
                <a:cs typeface="Arial" panose="020B0604020202020204" pitchFamily="34" charset="0"/>
              </a:rPr>
              <a:t>, μονοδιάστατοι αριθμοί</a:t>
            </a:r>
            <a:endParaRPr lang="el-GR" dirty="0"/>
          </a:p>
        </p:txBody>
      </p:sp>
      <p:sp>
        <p:nvSpPr>
          <p:cNvPr id="12" name="TextBox 11">
            <a:extLst>
              <a:ext uri="{FF2B5EF4-FFF2-40B4-BE49-F238E27FC236}">
                <a16:creationId xmlns:a16="http://schemas.microsoft.com/office/drawing/2014/main" id="{7814E0BE-6FBA-31EE-952F-BEB69171215E}"/>
              </a:ext>
            </a:extLst>
          </p:cNvPr>
          <p:cNvSpPr txBox="1"/>
          <p:nvPr/>
        </p:nvSpPr>
        <p:spPr>
          <a:xfrm>
            <a:off x="10591800" y="8864800"/>
            <a:ext cx="3396040" cy="369332"/>
          </a:xfrm>
          <a:prstGeom prst="rect">
            <a:avLst/>
          </a:prstGeom>
          <a:noFill/>
        </p:spPr>
        <p:txBody>
          <a:bodyPr wrap="square">
            <a:spAutoFit/>
          </a:bodyPr>
          <a:lstStyle/>
          <a:p>
            <a:pPr algn="ctr"/>
            <a:r>
              <a:rPr lang="en-US" dirty="0">
                <a:solidFill>
                  <a:srgbClr val="000000"/>
                </a:solidFill>
                <a:latin typeface="Arial" panose="020B0604020202020204" pitchFamily="34" charset="0"/>
                <a:ea typeface="Artifakt Element Black" panose="020B0A03050000020004" pitchFamily="34" charset="0"/>
                <a:cs typeface="Arial" panose="020B0604020202020204" pitchFamily="34" charset="0"/>
              </a:rPr>
              <a:t>d = 2, </a:t>
            </a:r>
            <a:r>
              <a:rPr lang="el-GR" dirty="0">
                <a:solidFill>
                  <a:srgbClr val="000000"/>
                </a:solidFill>
                <a:latin typeface="Arial" panose="020B0604020202020204" pitchFamily="34" charset="0"/>
                <a:ea typeface="Artifakt Element Black" panose="020B0A03050000020004" pitchFamily="34" charset="0"/>
                <a:cs typeface="Arial" panose="020B0604020202020204" pitchFamily="34" charset="0"/>
              </a:rPr>
              <a:t>σημεία (</a:t>
            </a:r>
            <a:r>
              <a:rPr lang="en-US" dirty="0" err="1">
                <a:solidFill>
                  <a:srgbClr val="000000"/>
                </a:solidFill>
                <a:latin typeface="Arial" panose="020B0604020202020204" pitchFamily="34" charset="0"/>
                <a:ea typeface="Artifakt Element Black" panose="020B0A03050000020004" pitchFamily="34" charset="0"/>
                <a:cs typeface="Arial" panose="020B0604020202020204" pitchFamily="34" charset="0"/>
              </a:rPr>
              <a:t>x,y</a:t>
            </a:r>
            <a:r>
              <a:rPr lang="el-GR" dirty="0">
                <a:solidFill>
                  <a:srgbClr val="000000"/>
                </a:solidFill>
                <a:latin typeface="Arial" panose="020B0604020202020204" pitchFamily="34" charset="0"/>
                <a:ea typeface="Artifakt Element Black" panose="020B0A03050000020004" pitchFamily="34" charset="0"/>
                <a:cs typeface="Arial" panose="020B0604020202020204" pitchFamily="34" charset="0"/>
              </a:rPr>
              <a:t>)</a:t>
            </a:r>
            <a:endParaRPr lang="el-GR" dirty="0"/>
          </a:p>
        </p:txBody>
      </p:sp>
      <p:sp>
        <p:nvSpPr>
          <p:cNvPr id="14" name="TextBox 13">
            <a:extLst>
              <a:ext uri="{FF2B5EF4-FFF2-40B4-BE49-F238E27FC236}">
                <a16:creationId xmlns:a16="http://schemas.microsoft.com/office/drawing/2014/main" id="{F7CF6FC0-6BF9-2FA5-92FB-DB8BF539159E}"/>
              </a:ext>
            </a:extLst>
          </p:cNvPr>
          <p:cNvSpPr txBox="1"/>
          <p:nvPr/>
        </p:nvSpPr>
        <p:spPr>
          <a:xfrm>
            <a:off x="14288164" y="8850930"/>
            <a:ext cx="3699511" cy="369332"/>
          </a:xfrm>
          <a:prstGeom prst="rect">
            <a:avLst/>
          </a:prstGeom>
          <a:noFill/>
        </p:spPr>
        <p:txBody>
          <a:bodyPr wrap="square">
            <a:spAutoFit/>
          </a:bodyPr>
          <a:lstStyle/>
          <a:p>
            <a:pPr algn="ctr"/>
            <a:r>
              <a:rPr lang="en-US" dirty="0">
                <a:solidFill>
                  <a:srgbClr val="000000"/>
                </a:solidFill>
                <a:latin typeface="Arial" panose="020B0604020202020204" pitchFamily="34" charset="0"/>
                <a:ea typeface="Artifakt Element Black" panose="020B0A03050000020004" pitchFamily="34" charset="0"/>
                <a:cs typeface="Arial" panose="020B0604020202020204" pitchFamily="34" charset="0"/>
              </a:rPr>
              <a:t>d = 96, </a:t>
            </a:r>
            <a:r>
              <a:rPr lang="el-GR" dirty="0">
                <a:solidFill>
                  <a:srgbClr val="000000"/>
                </a:solidFill>
                <a:latin typeface="Arial" panose="020B0604020202020204" pitchFamily="34" charset="0"/>
                <a:ea typeface="Artifakt Element Black" panose="020B0A03050000020004" pitchFamily="34" charset="0"/>
                <a:cs typeface="Arial" panose="020B0604020202020204" pitchFamily="34" charset="0"/>
              </a:rPr>
              <a:t>χρονοσειρές (</a:t>
            </a:r>
            <a:r>
              <a:rPr lang="el-GR" sz="1800" dirty="0">
                <a:effectLst/>
                <a:latin typeface="Calibri" panose="020F0502020204030204" pitchFamily="34" charset="0"/>
                <a:ea typeface="Calibri" panose="020F0502020204030204" pitchFamily="34" charset="0"/>
                <a:cs typeface="Times New Roman" panose="02020603050405020304" pitchFamily="18" charset="0"/>
              </a:rPr>
              <a:t>Χ</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t</a:t>
            </a:r>
            <a:r>
              <a:rPr lang="el-GR" sz="1800" baseline="-25000" dirty="0">
                <a:effectLst/>
                <a:latin typeface="Calibri" panose="020F0502020204030204" pitchFamily="34" charset="0"/>
                <a:ea typeface="Calibri" panose="020F0502020204030204" pitchFamily="34" charset="0"/>
                <a:cs typeface="Times New Roman" panose="02020603050405020304" pitchFamily="18" charset="0"/>
              </a:rPr>
              <a:t>=1</a:t>
            </a:r>
            <a:r>
              <a:rPr lang="el-GR" dirty="0">
                <a:solidFill>
                  <a:srgbClr val="000000"/>
                </a:solidFill>
                <a:latin typeface="Arial" panose="020B0604020202020204" pitchFamily="34" charset="0"/>
                <a:ea typeface="Artifakt Element Black" panose="020B0A03050000020004" pitchFamily="34" charset="0"/>
                <a:cs typeface="Arial" panose="020B0604020202020204" pitchFamily="34" charset="0"/>
              </a:rPr>
              <a:t>, … , </a:t>
            </a:r>
            <a:r>
              <a:rPr lang="el-GR" sz="1800" dirty="0">
                <a:effectLst/>
                <a:latin typeface="Calibri" panose="020F0502020204030204" pitchFamily="34" charset="0"/>
                <a:ea typeface="Calibri" panose="020F0502020204030204" pitchFamily="34" charset="0"/>
                <a:cs typeface="Times New Roman" panose="02020603050405020304" pitchFamily="18" charset="0"/>
              </a:rPr>
              <a:t>Χ</a:t>
            </a:r>
            <a:r>
              <a:rPr lang="en-US" sz="1800" baseline="-25000" dirty="0">
                <a:effectLst/>
                <a:latin typeface="Calibri" panose="020F0502020204030204" pitchFamily="34" charset="0"/>
                <a:ea typeface="Calibri" panose="020F0502020204030204" pitchFamily="34" charset="0"/>
                <a:cs typeface="Times New Roman" panose="02020603050405020304" pitchFamily="18" charset="0"/>
              </a:rPr>
              <a:t>t</a:t>
            </a:r>
            <a:r>
              <a:rPr lang="el-GR" sz="1800" baseline="-25000" dirty="0">
                <a:effectLst/>
                <a:latin typeface="Calibri" panose="020F0502020204030204" pitchFamily="34" charset="0"/>
                <a:ea typeface="Calibri" panose="020F0502020204030204" pitchFamily="34" charset="0"/>
                <a:cs typeface="Times New Roman" panose="02020603050405020304" pitchFamily="18" charset="0"/>
              </a:rPr>
              <a:t>=96</a:t>
            </a:r>
            <a:r>
              <a:rPr lang="el-GR" dirty="0">
                <a:solidFill>
                  <a:srgbClr val="000000"/>
                </a:solidFill>
                <a:latin typeface="Arial" panose="020B0604020202020204" pitchFamily="34" charset="0"/>
                <a:ea typeface="Artifakt Element Black" panose="020B0A03050000020004" pitchFamily="34" charset="0"/>
                <a:cs typeface="Arial" panose="020B0604020202020204" pitchFamily="34" charset="0"/>
              </a:rPr>
              <a:t>)</a:t>
            </a:r>
            <a:endParaRPr lang="el-GR" dirty="0"/>
          </a:p>
        </p:txBody>
      </p:sp>
    </p:spTree>
    <p:extLst>
      <p:ext uri="{BB962C8B-B14F-4D97-AF65-F5344CB8AC3E}">
        <p14:creationId xmlns:p14="http://schemas.microsoft.com/office/powerpoint/2010/main" val="2061205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204866F-759B-FAA3-25D0-26B6E62B8736}"/>
              </a:ext>
            </a:extLst>
          </p:cNvPr>
          <p:cNvSpPr/>
          <p:nvPr/>
        </p:nvSpPr>
        <p:spPr>
          <a:xfrm>
            <a:off x="14287" y="0"/>
            <a:ext cx="18273712"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txBody>
          <a:bodyPr/>
          <a:lstStyle/>
          <a:p>
            <a:endParaRPr lang="el-GR" dirty="0"/>
          </a:p>
        </p:txBody>
      </p:sp>
      <p:sp>
        <p:nvSpPr>
          <p:cNvPr id="6" name="TextBox 18">
            <a:extLst>
              <a:ext uri="{FF2B5EF4-FFF2-40B4-BE49-F238E27FC236}">
                <a16:creationId xmlns:a16="http://schemas.microsoft.com/office/drawing/2014/main" id="{BA5891BD-732C-68D5-CE59-9A185AF583CC}"/>
              </a:ext>
            </a:extLst>
          </p:cNvPr>
          <p:cNvSpPr txBox="1"/>
          <p:nvPr/>
        </p:nvSpPr>
        <p:spPr>
          <a:xfrm>
            <a:off x="-14287" y="266941"/>
            <a:ext cx="18288000" cy="692497"/>
          </a:xfrm>
          <a:prstGeom prst="rect">
            <a:avLst/>
          </a:prstGeom>
        </p:spPr>
        <p:txBody>
          <a:bodyPr wrap="square" lIns="0" tIns="0" rIns="0" bIns="0" rtlCol="0" anchor="t">
            <a:spAutoFit/>
          </a:bodyPr>
          <a:lstStyle/>
          <a:p>
            <a:pPr algn="ctr"/>
            <a:r>
              <a:rPr lang="en-US" sz="4500" dirty="0">
                <a:solidFill>
                  <a:srgbClr val="000000"/>
                </a:solidFill>
                <a:latin typeface="Comic Sans MS" panose="030F0702030302020204" pitchFamily="66" charset="0"/>
              </a:rPr>
              <a:t>Gaussian Mixture Model</a:t>
            </a:r>
          </a:p>
        </p:txBody>
      </p:sp>
      <p:sp>
        <p:nvSpPr>
          <p:cNvPr id="9" name="TextBox 18">
            <a:extLst>
              <a:ext uri="{FF2B5EF4-FFF2-40B4-BE49-F238E27FC236}">
                <a16:creationId xmlns:a16="http://schemas.microsoft.com/office/drawing/2014/main" id="{EAF1DAB1-F6C2-27C7-7BB3-4EAB5EC8B9FE}"/>
              </a:ext>
            </a:extLst>
          </p:cNvPr>
          <p:cNvSpPr txBox="1"/>
          <p:nvPr/>
        </p:nvSpPr>
        <p:spPr>
          <a:xfrm>
            <a:off x="790690" y="1409700"/>
            <a:ext cx="5533909" cy="492443"/>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3200" dirty="0">
                <a:latin typeface="Arial" panose="020B0604020202020204" pitchFamily="34" charset="0"/>
                <a:ea typeface="Artifakt Element Black" panose="020B0A03050000020004" pitchFamily="34" charset="0"/>
                <a:cs typeface="Arial" panose="020B0604020202020204" pitchFamily="34" charset="0"/>
              </a:rPr>
              <a:t>GMM Clustering</a:t>
            </a:r>
            <a:endParaRPr lang="en-US" sz="11500" dirty="0">
              <a:solidFill>
                <a:srgbClr val="000000"/>
              </a:solidFill>
              <a:latin typeface="Arial" panose="020B0604020202020204" pitchFamily="34" charset="0"/>
              <a:ea typeface="Artifakt Element Black" panose="020B0A03050000020004" pitchFamily="34" charset="0"/>
              <a:cs typeface="Arial" panose="020B0604020202020204" pitchFamily="34" charset="0"/>
            </a:endParaRPr>
          </a:p>
        </p:txBody>
      </p:sp>
      <p:sp>
        <p:nvSpPr>
          <p:cNvPr id="13" name="TextBox 12">
            <a:extLst>
              <a:ext uri="{FF2B5EF4-FFF2-40B4-BE49-F238E27FC236}">
                <a16:creationId xmlns:a16="http://schemas.microsoft.com/office/drawing/2014/main" id="{8FC08571-D9DE-D97A-77DE-7347536A6FB3}"/>
              </a:ext>
            </a:extLst>
          </p:cNvPr>
          <p:cNvSpPr txBox="1"/>
          <p:nvPr/>
        </p:nvSpPr>
        <p:spPr>
          <a:xfrm>
            <a:off x="775451" y="2095500"/>
            <a:ext cx="16611600" cy="446276"/>
          </a:xfrm>
          <a:prstGeom prst="rect">
            <a:avLst/>
          </a:prstGeom>
          <a:noFill/>
        </p:spPr>
        <p:txBody>
          <a:bodyPr wrap="square" rtlCol="0">
            <a:spAutoFit/>
          </a:bodyPr>
          <a:lstStyle/>
          <a:p>
            <a:pPr algn="l"/>
            <a:r>
              <a:rPr lang="el-GR" sz="2300" i="0" dirty="0">
                <a:effectLst/>
                <a:latin typeface="Times New Roman" panose="02020603050405020304" pitchFamily="18" charset="0"/>
                <a:cs typeface="Times New Roman" panose="02020603050405020304" pitchFamily="18" charset="0"/>
              </a:rPr>
              <a:t>Η εφαρμογή του GMM στην σε ένα σύνολο δεδομένων, και η δημιουργία </a:t>
            </a:r>
            <a:r>
              <a:rPr lang="en-US" sz="2300" i="0" dirty="0">
                <a:effectLst/>
                <a:latin typeface="Times New Roman" panose="02020603050405020304" pitchFamily="18" charset="0"/>
                <a:cs typeface="Times New Roman" panose="02020603050405020304" pitchFamily="18" charset="0"/>
              </a:rPr>
              <a:t>clusters</a:t>
            </a:r>
            <a:r>
              <a:rPr lang="el-GR" sz="2300" i="0" dirty="0">
                <a:effectLst/>
                <a:latin typeface="Times New Roman" panose="02020603050405020304" pitchFamily="18" charset="0"/>
                <a:cs typeface="Times New Roman" panose="02020603050405020304" pitchFamily="18" charset="0"/>
              </a:rPr>
              <a:t> ονομάζεται </a:t>
            </a:r>
            <a:r>
              <a:rPr lang="el-GR" sz="2300" i="0" u="sng" dirty="0">
                <a:effectLst/>
                <a:latin typeface="Times New Roman" panose="02020603050405020304" pitchFamily="18" charset="0"/>
                <a:cs typeface="Times New Roman" panose="02020603050405020304" pitchFamily="18" charset="0"/>
              </a:rPr>
              <a:t>GMM Clustering</a:t>
            </a:r>
            <a:r>
              <a:rPr lang="el-GR" sz="2300" i="0" dirty="0">
                <a:effectLst/>
                <a:latin typeface="Times New Roman" panose="02020603050405020304" pitchFamily="18" charset="0"/>
                <a:cs typeface="Times New Roman" panose="02020603050405020304" pitchFamily="18" charset="0"/>
              </a:rPr>
              <a:t>.</a:t>
            </a:r>
            <a:endParaRPr lang="en-US" sz="2300" i="0" dirty="0">
              <a:effectLst/>
              <a:latin typeface="Times New Roman" panose="02020603050405020304" pitchFamily="18" charset="0"/>
              <a:cs typeface="Times New Roman" panose="02020603050405020304" pitchFamily="18" charset="0"/>
            </a:endParaRPr>
          </a:p>
        </p:txBody>
      </p:sp>
      <p:sp>
        <p:nvSpPr>
          <p:cNvPr id="7" name="Ορθογώνιο: Στρογγύλεμα γωνιών 6">
            <a:extLst>
              <a:ext uri="{FF2B5EF4-FFF2-40B4-BE49-F238E27FC236}">
                <a16:creationId xmlns:a16="http://schemas.microsoft.com/office/drawing/2014/main" id="{A1EAEE3C-8A55-8999-DD93-433975CDF608}"/>
              </a:ext>
            </a:extLst>
          </p:cNvPr>
          <p:cNvSpPr/>
          <p:nvPr/>
        </p:nvSpPr>
        <p:spPr>
          <a:xfrm>
            <a:off x="457200" y="4344636"/>
            <a:ext cx="2895600" cy="152400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Καθορισμός του αριθμού των </a:t>
            </a:r>
            <a:r>
              <a:rPr lang="en-US" dirty="0">
                <a:solidFill>
                  <a:schemeClr val="tx1"/>
                </a:solidFill>
              </a:rPr>
              <a:t>clusters/</a:t>
            </a:r>
            <a:r>
              <a:rPr lang="el-GR" dirty="0">
                <a:solidFill>
                  <a:schemeClr val="tx1"/>
                </a:solidFill>
              </a:rPr>
              <a:t>γκαουσιανών κατανομών</a:t>
            </a:r>
          </a:p>
        </p:txBody>
      </p:sp>
      <mc:AlternateContent xmlns:mc="http://schemas.openxmlformats.org/markup-compatibility/2006" xmlns:a14="http://schemas.microsoft.com/office/drawing/2010/main">
        <mc:Choice Requires="a14">
          <p:sp>
            <p:nvSpPr>
              <p:cNvPr id="8" name="Ορθογώνιο: Στρογγύλεμα γωνιών 7">
                <a:extLst>
                  <a:ext uri="{FF2B5EF4-FFF2-40B4-BE49-F238E27FC236}">
                    <a16:creationId xmlns:a16="http://schemas.microsoft.com/office/drawing/2014/main" id="{9E829C9A-4D32-3D40-8945-32B93DB06A57}"/>
                  </a:ext>
                </a:extLst>
              </p:cNvPr>
              <p:cNvSpPr/>
              <p:nvPr/>
            </p:nvSpPr>
            <p:spPr>
              <a:xfrm>
                <a:off x="3787583" y="4344636"/>
                <a:ext cx="2895600" cy="152400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b="0" i="0" dirty="0">
                    <a:solidFill>
                      <a:schemeClr val="tx1"/>
                    </a:solidFill>
                    <a:effectLst/>
                    <a:latin typeface="+mj-lt"/>
                  </a:rPr>
                  <a:t>Αρχικοποίηση τυχαίων μέσων τιμών (</a:t>
                </a:r>
                <a14:m>
                  <m:oMath xmlns:m="http://schemas.openxmlformats.org/officeDocument/2006/math">
                    <m:sSub>
                      <m:sSubPr>
                        <m:ctrlPr>
                          <a:rPr lang="el-GR" sz="1800" i="1" kern="1200" smtClean="0">
                            <a:solidFill>
                              <a:schemeClr val="tx1"/>
                            </a:solidFill>
                            <a:effectLst/>
                            <a:latin typeface="Cambria Math" panose="02040503050406030204" pitchFamily="18" charset="0"/>
                            <a:ea typeface="+mn-ea"/>
                            <a:cs typeface="+mn-cs"/>
                          </a:rPr>
                        </m:ctrlPr>
                      </m:sSubPr>
                      <m:e>
                        <m:r>
                          <a:rPr lang="el-GR" sz="1800" b="0" i="1" kern="1200" smtClean="0">
                            <a:solidFill>
                              <a:schemeClr val="tx1"/>
                            </a:solidFill>
                            <a:effectLst/>
                            <a:latin typeface="Cambria Math" panose="02040503050406030204" pitchFamily="18" charset="0"/>
                            <a:ea typeface="+mn-ea"/>
                            <a:cs typeface="+mn-cs"/>
                          </a:rPr>
                          <m:t>𝜇</m:t>
                        </m:r>
                      </m:e>
                      <m:sub>
                        <m:r>
                          <m:rPr>
                            <m:sty m:val="p"/>
                          </m:rPr>
                          <a:rPr lang="en-US" sz="1800" b="0" i="0" kern="1200" smtClean="0">
                            <a:solidFill>
                              <a:schemeClr val="tx1"/>
                            </a:solidFill>
                            <a:effectLst/>
                            <a:latin typeface="Cambria Math" panose="02040503050406030204" pitchFamily="18" charset="0"/>
                            <a:ea typeface="+mn-ea"/>
                            <a:cs typeface="+mn-cs"/>
                          </a:rPr>
                          <m:t>i</m:t>
                        </m:r>
                      </m:sub>
                    </m:sSub>
                  </m:oMath>
                </a14:m>
                <a:r>
                  <a:rPr lang="el-GR" b="0" i="0" dirty="0">
                    <a:solidFill>
                      <a:schemeClr val="tx1"/>
                    </a:solidFill>
                    <a:effectLst/>
                    <a:latin typeface="+mj-lt"/>
                  </a:rPr>
                  <a:t>) και διακυμάνσεων </a:t>
                </a:r>
                <a:r>
                  <a:rPr lang="en-US" b="0" i="0" dirty="0">
                    <a:solidFill>
                      <a:schemeClr val="tx1"/>
                    </a:solidFill>
                    <a:effectLst/>
                    <a:latin typeface="+mj-lt"/>
                  </a:rPr>
                  <a:t>(</a:t>
                </a:r>
                <a14:m>
                  <m:oMath xmlns:m="http://schemas.openxmlformats.org/officeDocument/2006/math">
                    <m:sSub>
                      <m:sSubPr>
                        <m:ctrlPr>
                          <a:rPr lang="el-GR" i="1">
                            <a:solidFill>
                              <a:schemeClr val="tx1"/>
                            </a:solidFill>
                            <a:latin typeface="Cambria Math" panose="02040503050406030204" pitchFamily="18" charset="0"/>
                          </a:rPr>
                        </m:ctrlPr>
                      </m:sSubPr>
                      <m:e>
                        <m:r>
                          <a:rPr lang="el-GR" b="0" i="1" smtClean="0">
                            <a:solidFill>
                              <a:schemeClr val="tx1"/>
                            </a:solidFill>
                            <a:latin typeface="Cambria Math" panose="02040503050406030204" pitchFamily="18" charset="0"/>
                          </a:rPr>
                          <m:t>𝜎</m:t>
                        </m:r>
                      </m:e>
                      <m:sub>
                        <m:r>
                          <m:rPr>
                            <m:sty m:val="p"/>
                          </m:rPr>
                          <a:rPr lang="en-US">
                            <a:solidFill>
                              <a:schemeClr val="tx1"/>
                            </a:solidFill>
                            <a:latin typeface="Cambria Math" panose="02040503050406030204" pitchFamily="18" charset="0"/>
                          </a:rPr>
                          <m:t>i</m:t>
                        </m:r>
                      </m:sub>
                    </m:sSub>
                  </m:oMath>
                </a14:m>
                <a:r>
                  <a:rPr lang="en-US" b="0" i="0" dirty="0">
                    <a:solidFill>
                      <a:schemeClr val="tx1"/>
                    </a:solidFill>
                    <a:effectLst/>
                    <a:latin typeface="+mj-lt"/>
                  </a:rPr>
                  <a:t>) </a:t>
                </a:r>
                <a:r>
                  <a:rPr lang="el-GR" b="0" i="0" dirty="0">
                    <a:solidFill>
                      <a:schemeClr val="tx1"/>
                    </a:solidFill>
                    <a:effectLst/>
                    <a:latin typeface="+mj-lt"/>
                  </a:rPr>
                  <a:t>για κάθε κατανομή</a:t>
                </a:r>
                <a:endParaRPr lang="el-GR" dirty="0">
                  <a:solidFill>
                    <a:schemeClr val="tx1"/>
                  </a:solidFill>
                  <a:latin typeface="+mj-lt"/>
                </a:endParaRPr>
              </a:p>
            </p:txBody>
          </p:sp>
        </mc:Choice>
        <mc:Fallback xmlns="">
          <p:sp>
            <p:nvSpPr>
              <p:cNvPr id="8" name="Ορθογώνιο: Στρογγύλεμα γωνιών 7">
                <a:extLst>
                  <a:ext uri="{FF2B5EF4-FFF2-40B4-BE49-F238E27FC236}">
                    <a16:creationId xmlns:a16="http://schemas.microsoft.com/office/drawing/2014/main" id="{9E829C9A-4D32-3D40-8945-32B93DB06A57}"/>
                  </a:ext>
                </a:extLst>
              </p:cNvPr>
              <p:cNvSpPr>
                <a:spLocks noRot="1" noChangeAspect="1" noMove="1" noResize="1" noEditPoints="1" noAdjustHandles="1" noChangeArrowheads="1" noChangeShapeType="1" noTextEdit="1"/>
              </p:cNvSpPr>
              <p:nvPr/>
            </p:nvSpPr>
            <p:spPr>
              <a:xfrm>
                <a:off x="3787583" y="4344636"/>
                <a:ext cx="2895600" cy="1524000"/>
              </a:xfrm>
              <a:prstGeom prst="roundRect">
                <a:avLst/>
              </a:prstGeom>
              <a:blipFill>
                <a:blip r:embed="rId4"/>
                <a:stretch>
                  <a:fillRect/>
                </a:stretch>
              </a:blipFill>
              <a:ln>
                <a:solidFill>
                  <a:schemeClr val="accent1"/>
                </a:solidFill>
              </a:ln>
            </p:spPr>
            <p:txBody>
              <a:bodyPr/>
              <a:lstStyle/>
              <a:p>
                <a:r>
                  <a:rPr lang="el-GR">
                    <a:noFill/>
                  </a:rPr>
                  <a:t> </a:t>
                </a:r>
              </a:p>
            </p:txBody>
          </p:sp>
        </mc:Fallback>
      </mc:AlternateContent>
      <p:sp>
        <p:nvSpPr>
          <p:cNvPr id="10" name="Ορθογώνιο 9">
            <a:extLst>
              <a:ext uri="{FF2B5EF4-FFF2-40B4-BE49-F238E27FC236}">
                <a16:creationId xmlns:a16="http://schemas.microsoft.com/office/drawing/2014/main" id="{10D145F7-C8CF-6AA9-59CC-723DDCC8AE1C}"/>
              </a:ext>
            </a:extLst>
          </p:cNvPr>
          <p:cNvSpPr/>
          <p:nvPr/>
        </p:nvSpPr>
        <p:spPr>
          <a:xfrm>
            <a:off x="7010400" y="3354036"/>
            <a:ext cx="10972800" cy="5029198"/>
          </a:xfrm>
          <a:prstGeom prst="rect">
            <a:avLst/>
          </a:prstGeom>
          <a:noFill/>
          <a:ln w="34925" cmpd="dbl">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 name="Ορθογώνιο: Στρογγύλεμα γωνιών 10">
            <a:extLst>
              <a:ext uri="{FF2B5EF4-FFF2-40B4-BE49-F238E27FC236}">
                <a16:creationId xmlns:a16="http://schemas.microsoft.com/office/drawing/2014/main" id="{531178CB-FB8E-3A62-D7CE-6E2D456A1F10}"/>
              </a:ext>
            </a:extLst>
          </p:cNvPr>
          <p:cNvSpPr/>
          <p:nvPr/>
        </p:nvSpPr>
        <p:spPr>
          <a:xfrm>
            <a:off x="7315200" y="3582636"/>
            <a:ext cx="5029200" cy="2842636"/>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dirty="0">
              <a:solidFill>
                <a:schemeClr val="tx1"/>
              </a:solidFill>
              <a:latin typeface="+mj-lt"/>
            </a:endParaRPr>
          </a:p>
        </p:txBody>
      </p:sp>
      <p:sp>
        <p:nvSpPr>
          <p:cNvPr id="12" name="Ορθογώνιο: Στρογγύλεμα γωνιών 11">
            <a:extLst>
              <a:ext uri="{FF2B5EF4-FFF2-40B4-BE49-F238E27FC236}">
                <a16:creationId xmlns:a16="http://schemas.microsoft.com/office/drawing/2014/main" id="{E709E105-2696-F5E9-A4B9-A0793221A91F}"/>
              </a:ext>
            </a:extLst>
          </p:cNvPr>
          <p:cNvSpPr/>
          <p:nvPr/>
        </p:nvSpPr>
        <p:spPr>
          <a:xfrm>
            <a:off x="12763279" y="5487636"/>
            <a:ext cx="5029200" cy="2743200"/>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l-GR" dirty="0">
              <a:solidFill>
                <a:schemeClr val="tx1"/>
              </a:solidFill>
              <a:latin typeface="+mj-lt"/>
            </a:endParaRPr>
          </a:p>
        </p:txBody>
      </p:sp>
      <p:sp>
        <p:nvSpPr>
          <p:cNvPr id="14" name="TextBox 13">
            <a:extLst>
              <a:ext uri="{FF2B5EF4-FFF2-40B4-BE49-F238E27FC236}">
                <a16:creationId xmlns:a16="http://schemas.microsoft.com/office/drawing/2014/main" id="{F4B7834E-78BF-7AE1-777B-3148248D7AE3}"/>
              </a:ext>
            </a:extLst>
          </p:cNvPr>
          <p:cNvSpPr txBox="1"/>
          <p:nvPr/>
        </p:nvSpPr>
        <p:spPr>
          <a:xfrm>
            <a:off x="7468043" y="4419110"/>
            <a:ext cx="2209800" cy="1754326"/>
          </a:xfrm>
          <a:prstGeom prst="rect">
            <a:avLst/>
          </a:prstGeom>
          <a:noFill/>
        </p:spPr>
        <p:txBody>
          <a:bodyPr wrap="square" rtlCol="0">
            <a:spAutoFit/>
          </a:bodyPr>
          <a:lstStyle/>
          <a:p>
            <a:r>
              <a:rPr lang="el-GR" b="0" i="0" dirty="0">
                <a:solidFill>
                  <a:srgbClr val="3C4043"/>
                </a:solidFill>
                <a:effectLst/>
                <a:latin typeface="+mj-lt"/>
              </a:rPr>
              <a:t>Δημιουργία κατανομών με βάση τις μέσες τιμές και τις διακυμάνσεις που προέρχονται από το προηγούμενο βήμα</a:t>
            </a:r>
            <a:endParaRPr lang="el-GR" dirty="0">
              <a:latin typeface="+mj-lt"/>
            </a:endParaRPr>
          </a:p>
        </p:txBody>
      </p:sp>
      <p:sp>
        <p:nvSpPr>
          <p:cNvPr id="15" name="Ορθογώνιο 14">
            <a:extLst>
              <a:ext uri="{FF2B5EF4-FFF2-40B4-BE49-F238E27FC236}">
                <a16:creationId xmlns:a16="http://schemas.microsoft.com/office/drawing/2014/main" id="{BE2D0DF7-78F4-EE89-4BDB-BFB89410135F}"/>
              </a:ext>
            </a:extLst>
          </p:cNvPr>
          <p:cNvSpPr/>
          <p:nvPr/>
        </p:nvSpPr>
        <p:spPr>
          <a:xfrm>
            <a:off x="13258799" y="3756203"/>
            <a:ext cx="4267201" cy="457200"/>
          </a:xfrm>
          <a:prstGeom prst="rect">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b="0" i="0" dirty="0">
                <a:solidFill>
                  <a:srgbClr val="3C4043"/>
                </a:solidFill>
                <a:effectLst/>
                <a:latin typeface="+mj-lt"/>
              </a:rPr>
              <a:t>Επαν</a:t>
            </a:r>
            <a:r>
              <a:rPr lang="el-GR" dirty="0">
                <a:solidFill>
                  <a:srgbClr val="3C4043"/>
                </a:solidFill>
                <a:latin typeface="+mj-lt"/>
              </a:rPr>
              <a:t>άληψη</a:t>
            </a:r>
            <a:r>
              <a:rPr lang="el-GR" b="0" i="0" dirty="0">
                <a:solidFill>
                  <a:srgbClr val="3C4043"/>
                </a:solidFill>
                <a:effectLst/>
                <a:latin typeface="+mj-lt"/>
              </a:rPr>
              <a:t> μέχρι να συγκλίνει το μοντέλο</a:t>
            </a:r>
            <a:endParaRPr lang="el-GR" dirty="0">
              <a:latin typeface="+mj-lt"/>
            </a:endParaRPr>
          </a:p>
        </p:txBody>
      </p:sp>
      <p:pic>
        <p:nvPicPr>
          <p:cNvPr id="16" name="Picture 2">
            <a:extLst>
              <a:ext uri="{FF2B5EF4-FFF2-40B4-BE49-F238E27FC236}">
                <a16:creationId xmlns:a16="http://schemas.microsoft.com/office/drawing/2014/main" id="{FC009452-9B63-8E1A-2EA0-7CAC026C3F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54043" y="4419110"/>
            <a:ext cx="2361757" cy="175432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52B3D7D-B027-E342-575C-623551F9A4A4}"/>
              </a:ext>
            </a:extLst>
          </p:cNvPr>
          <p:cNvSpPr txBox="1"/>
          <p:nvPr/>
        </p:nvSpPr>
        <p:spPr>
          <a:xfrm>
            <a:off x="13106400" y="6167607"/>
            <a:ext cx="4724400" cy="2308324"/>
          </a:xfrm>
          <a:prstGeom prst="rect">
            <a:avLst/>
          </a:prstGeom>
          <a:noFill/>
        </p:spPr>
        <p:txBody>
          <a:bodyPr wrap="square" rtlCol="0">
            <a:spAutoFit/>
          </a:bodyPr>
          <a:lstStyle/>
          <a:p>
            <a:pPr marL="285750" indent="-285750">
              <a:buFont typeface="Arial" panose="020B0604020202020204" pitchFamily="34" charset="0"/>
              <a:buChar char="•"/>
            </a:pPr>
            <a:r>
              <a:rPr lang="el-GR" b="0" i="0" dirty="0">
                <a:solidFill>
                  <a:srgbClr val="3C4043"/>
                </a:solidFill>
                <a:effectLst/>
                <a:latin typeface="+mj-lt"/>
              </a:rPr>
              <a:t>Υπολογισμός της πιθανότητας κάθε σημείου δεδομένων να ανήκει σε κάθε κατανομή που δημιουργήθηκε παραπάνω</a:t>
            </a:r>
          </a:p>
          <a:p>
            <a:pPr marL="285750" indent="-285750">
              <a:buFont typeface="Arial" panose="020B0604020202020204" pitchFamily="34" charset="0"/>
              <a:buChar char="•"/>
            </a:pPr>
            <a:r>
              <a:rPr lang="el-GR" b="0" i="0" dirty="0">
                <a:solidFill>
                  <a:srgbClr val="3C4043"/>
                </a:solidFill>
                <a:effectLst/>
                <a:latin typeface="+mj-lt"/>
              </a:rPr>
              <a:t>Ενημέρωση της μέσης τιμής και της διακύμανσης, προκειμένου να μεγιστοποιηθεί η πιθανότητα για κάθε σημείο δεδομένων</a:t>
            </a:r>
            <a:endParaRPr lang="el-GR" dirty="0">
              <a:solidFill>
                <a:schemeClr val="tx1"/>
              </a:solidFill>
              <a:latin typeface="+mj-lt"/>
            </a:endParaRPr>
          </a:p>
          <a:p>
            <a:endParaRPr lang="el-GR" dirty="0"/>
          </a:p>
        </p:txBody>
      </p:sp>
      <p:sp>
        <p:nvSpPr>
          <p:cNvPr id="18" name="TextBox 17">
            <a:extLst>
              <a:ext uri="{FF2B5EF4-FFF2-40B4-BE49-F238E27FC236}">
                <a16:creationId xmlns:a16="http://schemas.microsoft.com/office/drawing/2014/main" id="{BB59AE29-0231-BEFA-1DE2-0C49E69D613E}"/>
              </a:ext>
            </a:extLst>
          </p:cNvPr>
          <p:cNvSpPr txBox="1"/>
          <p:nvPr/>
        </p:nvSpPr>
        <p:spPr>
          <a:xfrm>
            <a:off x="7585689" y="3754361"/>
            <a:ext cx="4190557" cy="381000"/>
          </a:xfrm>
          <a:prstGeom prst="rect">
            <a:avLst/>
          </a:prstGeom>
          <a:noFill/>
        </p:spPr>
        <p:txBody>
          <a:bodyPr wrap="square" rtlCol="0">
            <a:spAutoFit/>
          </a:bodyPr>
          <a:lstStyle/>
          <a:p>
            <a:pPr algn="ctr"/>
            <a:r>
              <a:rPr lang="el-GR" b="1" u="sng" dirty="0"/>
              <a:t>Βήμα Ε</a:t>
            </a:r>
          </a:p>
        </p:txBody>
      </p:sp>
      <p:sp>
        <p:nvSpPr>
          <p:cNvPr id="19" name="TextBox 18">
            <a:extLst>
              <a:ext uri="{FF2B5EF4-FFF2-40B4-BE49-F238E27FC236}">
                <a16:creationId xmlns:a16="http://schemas.microsoft.com/office/drawing/2014/main" id="{C11C8FE2-CDA5-ACF0-38AA-11445C2177E5}"/>
              </a:ext>
            </a:extLst>
          </p:cNvPr>
          <p:cNvSpPr txBox="1"/>
          <p:nvPr/>
        </p:nvSpPr>
        <p:spPr>
          <a:xfrm>
            <a:off x="13106400" y="5744948"/>
            <a:ext cx="4190557" cy="381000"/>
          </a:xfrm>
          <a:prstGeom prst="rect">
            <a:avLst/>
          </a:prstGeom>
          <a:noFill/>
        </p:spPr>
        <p:txBody>
          <a:bodyPr wrap="square" rtlCol="0">
            <a:spAutoFit/>
          </a:bodyPr>
          <a:lstStyle/>
          <a:p>
            <a:pPr algn="ctr"/>
            <a:r>
              <a:rPr lang="el-GR" b="1" u="sng" dirty="0"/>
              <a:t>Βήμα Μ</a:t>
            </a:r>
          </a:p>
        </p:txBody>
      </p:sp>
      <p:cxnSp>
        <p:nvCxnSpPr>
          <p:cNvPr id="20" name="Γραμμή σύνδεσης: Γωνιώδης 19">
            <a:extLst>
              <a:ext uri="{FF2B5EF4-FFF2-40B4-BE49-F238E27FC236}">
                <a16:creationId xmlns:a16="http://schemas.microsoft.com/office/drawing/2014/main" id="{B20915D3-4A43-FBA2-98E6-2891D25AF9F1}"/>
              </a:ext>
            </a:extLst>
          </p:cNvPr>
          <p:cNvCxnSpPr>
            <a:cxnSpLocks/>
            <a:endCxn id="12" idx="0"/>
          </p:cNvCxnSpPr>
          <p:nvPr/>
        </p:nvCxnSpPr>
        <p:spPr>
          <a:xfrm>
            <a:off x="12420600" y="4465239"/>
            <a:ext cx="2857279" cy="1022397"/>
          </a:xfrm>
          <a:prstGeom prst="bentConnector2">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21" name="Γραμμή σύνδεσης: Γωνιώδης 20">
            <a:extLst>
              <a:ext uri="{FF2B5EF4-FFF2-40B4-BE49-F238E27FC236}">
                <a16:creationId xmlns:a16="http://schemas.microsoft.com/office/drawing/2014/main" id="{3B80A485-EAB7-348D-500D-DB5E55286C68}"/>
              </a:ext>
            </a:extLst>
          </p:cNvPr>
          <p:cNvCxnSpPr>
            <a:cxnSpLocks/>
            <a:endCxn id="11" idx="2"/>
          </p:cNvCxnSpPr>
          <p:nvPr/>
        </p:nvCxnSpPr>
        <p:spPr>
          <a:xfrm rot="10800000">
            <a:off x="9829801" y="6425272"/>
            <a:ext cx="2933479" cy="1195964"/>
          </a:xfrm>
          <a:prstGeom prst="bentConnector2">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22" name="Ευθύγραμμο βέλος σύνδεσης 21">
            <a:extLst>
              <a:ext uri="{FF2B5EF4-FFF2-40B4-BE49-F238E27FC236}">
                <a16:creationId xmlns:a16="http://schemas.microsoft.com/office/drawing/2014/main" id="{586254C5-63E4-DFB0-E48C-621A3FF38379}"/>
              </a:ext>
            </a:extLst>
          </p:cNvPr>
          <p:cNvCxnSpPr>
            <a:endCxn id="8" idx="1"/>
          </p:cNvCxnSpPr>
          <p:nvPr/>
        </p:nvCxnSpPr>
        <p:spPr>
          <a:xfrm>
            <a:off x="3352800" y="5106636"/>
            <a:ext cx="43478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Ευθύγραμμο βέλος σύνδεσης 22">
            <a:extLst>
              <a:ext uri="{FF2B5EF4-FFF2-40B4-BE49-F238E27FC236}">
                <a16:creationId xmlns:a16="http://schemas.microsoft.com/office/drawing/2014/main" id="{2AA80B3C-1AF9-F000-9C4D-6392FC2AF349}"/>
              </a:ext>
            </a:extLst>
          </p:cNvPr>
          <p:cNvCxnSpPr>
            <a:cxnSpLocks/>
            <a:stCxn id="8" idx="3"/>
          </p:cNvCxnSpPr>
          <p:nvPr/>
        </p:nvCxnSpPr>
        <p:spPr>
          <a:xfrm>
            <a:off x="6683183" y="5106636"/>
            <a:ext cx="632017"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4" name="TextBox 18">
            <a:extLst>
              <a:ext uri="{FF2B5EF4-FFF2-40B4-BE49-F238E27FC236}">
                <a16:creationId xmlns:a16="http://schemas.microsoft.com/office/drawing/2014/main" id="{9B3FD2CF-9E56-5353-B666-AC3DA6301655}"/>
              </a:ext>
            </a:extLst>
          </p:cNvPr>
          <p:cNvSpPr txBox="1"/>
          <p:nvPr/>
        </p:nvSpPr>
        <p:spPr>
          <a:xfrm>
            <a:off x="790691" y="2699482"/>
            <a:ext cx="4481278" cy="492443"/>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l-GR" sz="3200" dirty="0"/>
              <a:t>Αλγόριθμος ΕΜ</a:t>
            </a:r>
          </a:p>
        </p:txBody>
      </p:sp>
      <p:sp>
        <p:nvSpPr>
          <p:cNvPr id="25" name="TextBox 18">
            <a:extLst>
              <a:ext uri="{FF2B5EF4-FFF2-40B4-BE49-F238E27FC236}">
                <a16:creationId xmlns:a16="http://schemas.microsoft.com/office/drawing/2014/main" id="{24D16D58-8238-8551-6A75-2E5735F754DA}"/>
              </a:ext>
            </a:extLst>
          </p:cNvPr>
          <p:cNvSpPr txBox="1"/>
          <p:nvPr/>
        </p:nvSpPr>
        <p:spPr>
          <a:xfrm>
            <a:off x="762000" y="8307036"/>
            <a:ext cx="4481278" cy="492443"/>
          </a:xfrm>
          <a:prstGeom prst="rect">
            <a:avLst/>
          </a:prstGeom>
        </p:spPr>
        <p:txBody>
          <a:bodyPr wrap="square" lIns="0" tIns="0" rIns="0" bIns="0" rtlCol="0" anchor="t">
            <a:spAutoFit/>
          </a:bodyPr>
          <a:lstStyle/>
          <a:p>
            <a:pPr marL="457200" indent="-457200">
              <a:buFont typeface="Arial" panose="020B0604020202020204" pitchFamily="34" charset="0"/>
              <a:buChar char="•"/>
            </a:pPr>
            <a:r>
              <a:rPr lang="en-US" sz="3200" dirty="0">
                <a:latin typeface="Arial" panose="020B0604020202020204" pitchFamily="34" charset="0"/>
                <a:ea typeface="Artifakt Element Black" panose="020B0A03050000020004" pitchFamily="34" charset="0"/>
                <a:cs typeface="Arial" panose="020B0604020202020204" pitchFamily="34" charset="0"/>
              </a:rPr>
              <a:t>GMM Sampling</a:t>
            </a:r>
            <a:endParaRPr lang="en-US" sz="11500" dirty="0">
              <a:solidFill>
                <a:srgbClr val="000000"/>
              </a:solidFill>
              <a:latin typeface="Arial" panose="020B0604020202020204" pitchFamily="34" charset="0"/>
              <a:ea typeface="Artifakt Element Black" panose="020B0A03050000020004" pitchFamily="34" charset="0"/>
              <a:cs typeface="Arial" panose="020B0604020202020204" pitchFamily="34" charset="0"/>
            </a:endParaRPr>
          </a:p>
        </p:txBody>
      </p:sp>
      <p:sp>
        <p:nvSpPr>
          <p:cNvPr id="26" name="TextBox 25">
            <a:extLst>
              <a:ext uri="{FF2B5EF4-FFF2-40B4-BE49-F238E27FC236}">
                <a16:creationId xmlns:a16="http://schemas.microsoft.com/office/drawing/2014/main" id="{DAB0B226-D54A-7F12-F16E-6355C8450628}"/>
              </a:ext>
            </a:extLst>
          </p:cNvPr>
          <p:cNvSpPr txBox="1"/>
          <p:nvPr/>
        </p:nvSpPr>
        <p:spPr>
          <a:xfrm>
            <a:off x="809509" y="9064704"/>
            <a:ext cx="16764000" cy="1107996"/>
          </a:xfrm>
          <a:prstGeom prst="rect">
            <a:avLst/>
          </a:prstGeom>
          <a:noFill/>
        </p:spPr>
        <p:txBody>
          <a:bodyPr wrap="square" rtlCol="0">
            <a:spAutoFit/>
          </a:bodyPr>
          <a:lstStyle/>
          <a:p>
            <a:pPr algn="l"/>
            <a:r>
              <a:rPr lang="el-GR" sz="2300" b="0" i="0" dirty="0">
                <a:effectLst/>
                <a:latin typeface="Times New Roman" panose="02020603050405020304" pitchFamily="18" charset="0"/>
                <a:cs typeface="Times New Roman" panose="02020603050405020304" pitchFamily="18" charset="0"/>
              </a:rPr>
              <a:t>Το GMM </a:t>
            </a:r>
            <a:r>
              <a:rPr lang="el-GR" sz="2300" b="0" i="0" dirty="0" err="1">
                <a:effectLst/>
                <a:latin typeface="Times New Roman" panose="02020603050405020304" pitchFamily="18" charset="0"/>
                <a:cs typeface="Times New Roman" panose="02020603050405020304" pitchFamily="18" charset="0"/>
              </a:rPr>
              <a:t>Sampling</a:t>
            </a:r>
            <a:r>
              <a:rPr lang="el-GR" sz="2300" b="0" i="0" dirty="0">
                <a:effectLst/>
                <a:latin typeface="Times New Roman" panose="02020603050405020304" pitchFamily="18" charset="0"/>
                <a:cs typeface="Times New Roman" panose="02020603050405020304" pitchFamily="18" charset="0"/>
              </a:rPr>
              <a:t> είναι μια τεχνική για τη δημιουργία συνθετικών δεδομένων που ακολουθούν την ίδια κατανομή με τα αρχικά δεδομένα. Η τεχνική αυτή βασίζεται στην τυχαία δειγματοληψία </a:t>
            </a:r>
            <a:r>
              <a:rPr lang="el-GR" sz="2300" dirty="0">
                <a:latin typeface="Times New Roman" panose="02020603050405020304" pitchFamily="18" charset="0"/>
                <a:cs typeface="Times New Roman" panose="02020603050405020304" pitchFamily="18" charset="0"/>
              </a:rPr>
              <a:t>με βάση τις στατιστικές ιδιότητες των κατανομών </a:t>
            </a:r>
            <a:r>
              <a:rPr lang="el-GR" sz="2300" b="0" i="0" dirty="0">
                <a:effectLst/>
                <a:latin typeface="Times New Roman" panose="02020603050405020304" pitchFamily="18" charset="0"/>
                <a:cs typeface="Times New Roman" panose="02020603050405020304" pitchFamily="18" charset="0"/>
              </a:rPr>
              <a:t>του μίγματος. </a:t>
            </a:r>
            <a:endParaRPr lang="el-GR" sz="2300" dirty="0">
              <a:latin typeface="Times New Roman" panose="02020603050405020304" pitchFamily="18" charset="0"/>
              <a:cs typeface="Times New Roman" panose="02020603050405020304" pitchFamily="18" charset="0"/>
            </a:endParaRPr>
          </a:p>
          <a:p>
            <a:pPr algn="l"/>
            <a:endParaRPr lang="el-GR" sz="2000" b="0" i="0" dirty="0">
              <a:effectLst/>
              <a:latin typeface="Google Sans"/>
            </a:endParaRPr>
          </a:p>
        </p:txBody>
      </p:sp>
    </p:spTree>
    <p:extLst>
      <p:ext uri="{BB962C8B-B14F-4D97-AF65-F5344CB8AC3E}">
        <p14:creationId xmlns:p14="http://schemas.microsoft.com/office/powerpoint/2010/main" val="4123764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3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txBody>
          <a:bodyPr/>
          <a:lstStyle/>
          <a:p>
            <a:endParaRPr lang="el-GR" dirty="0"/>
          </a:p>
        </p:txBody>
      </p:sp>
      <p:sp>
        <p:nvSpPr>
          <p:cNvPr id="3" name="Rectangle 4">
            <a:extLst>
              <a:ext uri="{FF2B5EF4-FFF2-40B4-BE49-F238E27FC236}">
                <a16:creationId xmlns:a16="http://schemas.microsoft.com/office/drawing/2014/main" id="{FD3A1930-DD73-8C96-3770-482747352D25}"/>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l-GR"/>
          </a:p>
        </p:txBody>
      </p:sp>
      <p:sp>
        <p:nvSpPr>
          <p:cNvPr id="295487818" name="Ορθογώνιο 295487817">
            <a:extLst>
              <a:ext uri="{FF2B5EF4-FFF2-40B4-BE49-F238E27FC236}">
                <a16:creationId xmlns:a16="http://schemas.microsoft.com/office/drawing/2014/main" id="{5BCFC23F-0023-16A0-8029-F66C99DF7261}"/>
              </a:ext>
            </a:extLst>
          </p:cNvPr>
          <p:cNvSpPr/>
          <p:nvPr/>
        </p:nvSpPr>
        <p:spPr>
          <a:xfrm>
            <a:off x="2948636" y="1867732"/>
            <a:ext cx="13069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Ενεργός_</a:t>
            </a:r>
            <a:br>
              <a:rPr lang="en-US" dirty="0">
                <a:solidFill>
                  <a:schemeClr val="tx1"/>
                </a:solidFill>
              </a:rPr>
            </a:br>
            <a:r>
              <a:rPr lang="el-GR" dirty="0">
                <a:solidFill>
                  <a:schemeClr val="tx1"/>
                </a:solidFill>
              </a:rPr>
              <a:t>Ισχύς_1.</a:t>
            </a:r>
            <a:r>
              <a:rPr lang="en-US" dirty="0">
                <a:solidFill>
                  <a:schemeClr val="tx1"/>
                </a:solidFill>
              </a:rPr>
              <a:t>csv</a:t>
            </a:r>
            <a:endParaRPr lang="el-GR" dirty="0">
              <a:solidFill>
                <a:schemeClr val="tx1"/>
              </a:solidFill>
            </a:endParaRPr>
          </a:p>
        </p:txBody>
      </p:sp>
      <p:sp>
        <p:nvSpPr>
          <p:cNvPr id="295487819" name="Ορθογώνιο 295487818">
            <a:extLst>
              <a:ext uri="{FF2B5EF4-FFF2-40B4-BE49-F238E27FC236}">
                <a16:creationId xmlns:a16="http://schemas.microsoft.com/office/drawing/2014/main" id="{EDDD8B8D-1566-29AC-8621-6ABDFA0B3E1B}"/>
              </a:ext>
            </a:extLst>
          </p:cNvPr>
          <p:cNvSpPr/>
          <p:nvPr/>
        </p:nvSpPr>
        <p:spPr>
          <a:xfrm>
            <a:off x="4255618" y="1866900"/>
            <a:ext cx="10783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(35.040)</a:t>
            </a:r>
          </a:p>
        </p:txBody>
      </p:sp>
      <p:sp>
        <p:nvSpPr>
          <p:cNvPr id="7" name="Ορθογώνιο 6">
            <a:extLst>
              <a:ext uri="{FF2B5EF4-FFF2-40B4-BE49-F238E27FC236}">
                <a16:creationId xmlns:a16="http://schemas.microsoft.com/office/drawing/2014/main" id="{3F3C8DFA-85A2-24ED-5507-71F7CB67A9DD}"/>
              </a:ext>
            </a:extLst>
          </p:cNvPr>
          <p:cNvSpPr/>
          <p:nvPr/>
        </p:nvSpPr>
        <p:spPr>
          <a:xfrm>
            <a:off x="2948636" y="2934532"/>
            <a:ext cx="13069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Άεργος_</a:t>
            </a:r>
            <a:br>
              <a:rPr lang="en-US" dirty="0">
                <a:solidFill>
                  <a:schemeClr val="tx1"/>
                </a:solidFill>
              </a:rPr>
            </a:br>
            <a:r>
              <a:rPr lang="el-GR" dirty="0">
                <a:solidFill>
                  <a:schemeClr val="tx1"/>
                </a:solidFill>
              </a:rPr>
              <a:t>Ισχύς_1.</a:t>
            </a:r>
            <a:r>
              <a:rPr lang="en-US" dirty="0">
                <a:solidFill>
                  <a:schemeClr val="tx1"/>
                </a:solidFill>
              </a:rPr>
              <a:t>csv</a:t>
            </a:r>
            <a:endParaRPr lang="el-GR" dirty="0">
              <a:solidFill>
                <a:schemeClr val="tx1"/>
              </a:solidFill>
            </a:endParaRPr>
          </a:p>
        </p:txBody>
      </p:sp>
      <p:sp>
        <p:nvSpPr>
          <p:cNvPr id="8" name="Ορθογώνιο 7">
            <a:extLst>
              <a:ext uri="{FF2B5EF4-FFF2-40B4-BE49-F238E27FC236}">
                <a16:creationId xmlns:a16="http://schemas.microsoft.com/office/drawing/2014/main" id="{6F263BE7-FB04-B613-F780-0365C6E21959}"/>
              </a:ext>
            </a:extLst>
          </p:cNvPr>
          <p:cNvSpPr/>
          <p:nvPr/>
        </p:nvSpPr>
        <p:spPr>
          <a:xfrm>
            <a:off x="4255618" y="2933700"/>
            <a:ext cx="10783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(35.040)</a:t>
            </a:r>
          </a:p>
        </p:txBody>
      </p:sp>
      <p:sp>
        <p:nvSpPr>
          <p:cNvPr id="9" name="Ορθογώνιο 8">
            <a:extLst>
              <a:ext uri="{FF2B5EF4-FFF2-40B4-BE49-F238E27FC236}">
                <a16:creationId xmlns:a16="http://schemas.microsoft.com/office/drawing/2014/main" id="{84ED1D12-C922-B082-2252-B1AB81C3E9D9}"/>
              </a:ext>
            </a:extLst>
          </p:cNvPr>
          <p:cNvSpPr/>
          <p:nvPr/>
        </p:nvSpPr>
        <p:spPr>
          <a:xfrm>
            <a:off x="2948636" y="4532619"/>
            <a:ext cx="13069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Ενεργός_</a:t>
            </a:r>
            <a:br>
              <a:rPr lang="en-US" dirty="0">
                <a:solidFill>
                  <a:schemeClr val="tx1"/>
                </a:solidFill>
              </a:rPr>
            </a:br>
            <a:r>
              <a:rPr lang="el-GR" dirty="0">
                <a:solidFill>
                  <a:schemeClr val="tx1"/>
                </a:solidFill>
              </a:rPr>
              <a:t>Ισχύς_2.</a:t>
            </a:r>
            <a:r>
              <a:rPr lang="en-US" dirty="0">
                <a:solidFill>
                  <a:schemeClr val="tx1"/>
                </a:solidFill>
              </a:rPr>
              <a:t>csv</a:t>
            </a:r>
            <a:endParaRPr lang="el-GR" dirty="0">
              <a:solidFill>
                <a:schemeClr val="tx1"/>
              </a:solidFill>
            </a:endParaRPr>
          </a:p>
        </p:txBody>
      </p:sp>
      <p:sp>
        <p:nvSpPr>
          <p:cNvPr id="10" name="Ορθογώνιο 9">
            <a:extLst>
              <a:ext uri="{FF2B5EF4-FFF2-40B4-BE49-F238E27FC236}">
                <a16:creationId xmlns:a16="http://schemas.microsoft.com/office/drawing/2014/main" id="{5B5ABE3A-DD5D-2283-2A17-AABD81D42B2D}"/>
              </a:ext>
            </a:extLst>
          </p:cNvPr>
          <p:cNvSpPr/>
          <p:nvPr/>
        </p:nvSpPr>
        <p:spPr>
          <a:xfrm>
            <a:off x="4255618" y="4531787"/>
            <a:ext cx="10783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(35.040)</a:t>
            </a:r>
          </a:p>
        </p:txBody>
      </p:sp>
      <p:sp>
        <p:nvSpPr>
          <p:cNvPr id="11" name="Ορθογώνιο 10">
            <a:extLst>
              <a:ext uri="{FF2B5EF4-FFF2-40B4-BE49-F238E27FC236}">
                <a16:creationId xmlns:a16="http://schemas.microsoft.com/office/drawing/2014/main" id="{43CF7144-9C8E-64D7-6A92-7FC014C00FE9}"/>
              </a:ext>
            </a:extLst>
          </p:cNvPr>
          <p:cNvSpPr/>
          <p:nvPr/>
        </p:nvSpPr>
        <p:spPr>
          <a:xfrm>
            <a:off x="2948636" y="5599419"/>
            <a:ext cx="13069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Άεργος_</a:t>
            </a:r>
            <a:br>
              <a:rPr lang="en-US" dirty="0">
                <a:solidFill>
                  <a:schemeClr val="tx1"/>
                </a:solidFill>
              </a:rPr>
            </a:br>
            <a:r>
              <a:rPr lang="el-GR" dirty="0">
                <a:solidFill>
                  <a:schemeClr val="tx1"/>
                </a:solidFill>
              </a:rPr>
              <a:t>Ισχύς_2.</a:t>
            </a:r>
            <a:r>
              <a:rPr lang="en-US" dirty="0">
                <a:solidFill>
                  <a:schemeClr val="tx1"/>
                </a:solidFill>
              </a:rPr>
              <a:t>csv</a:t>
            </a:r>
            <a:endParaRPr lang="el-GR" dirty="0">
              <a:solidFill>
                <a:schemeClr val="tx1"/>
              </a:solidFill>
            </a:endParaRPr>
          </a:p>
        </p:txBody>
      </p:sp>
      <p:sp>
        <p:nvSpPr>
          <p:cNvPr id="12" name="Ορθογώνιο 11">
            <a:extLst>
              <a:ext uri="{FF2B5EF4-FFF2-40B4-BE49-F238E27FC236}">
                <a16:creationId xmlns:a16="http://schemas.microsoft.com/office/drawing/2014/main" id="{633C0F74-A1BB-780C-F965-B2F47D878FC6}"/>
              </a:ext>
            </a:extLst>
          </p:cNvPr>
          <p:cNvSpPr/>
          <p:nvPr/>
        </p:nvSpPr>
        <p:spPr>
          <a:xfrm>
            <a:off x="4255618" y="5598587"/>
            <a:ext cx="10783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(35.040)</a:t>
            </a:r>
          </a:p>
        </p:txBody>
      </p:sp>
      <p:sp>
        <p:nvSpPr>
          <p:cNvPr id="13" name="Ορθογώνιο 12">
            <a:extLst>
              <a:ext uri="{FF2B5EF4-FFF2-40B4-BE49-F238E27FC236}">
                <a16:creationId xmlns:a16="http://schemas.microsoft.com/office/drawing/2014/main" id="{21CEB8FA-AB84-B665-EF79-4BFD73147E72}"/>
              </a:ext>
            </a:extLst>
          </p:cNvPr>
          <p:cNvSpPr/>
          <p:nvPr/>
        </p:nvSpPr>
        <p:spPr>
          <a:xfrm>
            <a:off x="2948636" y="7352019"/>
            <a:ext cx="13069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Ενεργός_</a:t>
            </a:r>
            <a:br>
              <a:rPr lang="en-US" dirty="0">
                <a:solidFill>
                  <a:schemeClr val="tx1"/>
                </a:solidFill>
              </a:rPr>
            </a:br>
            <a:r>
              <a:rPr lang="el-GR" dirty="0">
                <a:solidFill>
                  <a:schemeClr val="tx1"/>
                </a:solidFill>
              </a:rPr>
              <a:t>Ισχύς_3.</a:t>
            </a:r>
            <a:r>
              <a:rPr lang="en-US" dirty="0">
                <a:solidFill>
                  <a:schemeClr val="tx1"/>
                </a:solidFill>
              </a:rPr>
              <a:t>csv</a:t>
            </a:r>
            <a:endParaRPr lang="el-GR" dirty="0">
              <a:solidFill>
                <a:schemeClr val="tx1"/>
              </a:solidFill>
            </a:endParaRPr>
          </a:p>
        </p:txBody>
      </p:sp>
      <p:sp>
        <p:nvSpPr>
          <p:cNvPr id="14" name="Ορθογώνιο 13">
            <a:extLst>
              <a:ext uri="{FF2B5EF4-FFF2-40B4-BE49-F238E27FC236}">
                <a16:creationId xmlns:a16="http://schemas.microsoft.com/office/drawing/2014/main" id="{9C62A002-44AB-43B0-2805-005BAD49E928}"/>
              </a:ext>
            </a:extLst>
          </p:cNvPr>
          <p:cNvSpPr/>
          <p:nvPr/>
        </p:nvSpPr>
        <p:spPr>
          <a:xfrm>
            <a:off x="4255618" y="7351187"/>
            <a:ext cx="10783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(35.040)</a:t>
            </a:r>
          </a:p>
        </p:txBody>
      </p:sp>
      <p:sp>
        <p:nvSpPr>
          <p:cNvPr id="15" name="Ορθογώνιο 14">
            <a:extLst>
              <a:ext uri="{FF2B5EF4-FFF2-40B4-BE49-F238E27FC236}">
                <a16:creationId xmlns:a16="http://schemas.microsoft.com/office/drawing/2014/main" id="{E0FDDEAA-B386-F5EC-4F33-403327F8B7C6}"/>
              </a:ext>
            </a:extLst>
          </p:cNvPr>
          <p:cNvSpPr/>
          <p:nvPr/>
        </p:nvSpPr>
        <p:spPr>
          <a:xfrm>
            <a:off x="2948636" y="8418819"/>
            <a:ext cx="13069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Άεργος_</a:t>
            </a:r>
            <a:br>
              <a:rPr lang="en-US" dirty="0">
                <a:solidFill>
                  <a:schemeClr val="tx1"/>
                </a:solidFill>
              </a:rPr>
            </a:br>
            <a:r>
              <a:rPr lang="el-GR" dirty="0">
                <a:solidFill>
                  <a:schemeClr val="tx1"/>
                </a:solidFill>
              </a:rPr>
              <a:t>Ισχύς_3.</a:t>
            </a:r>
            <a:r>
              <a:rPr lang="en-US" dirty="0">
                <a:solidFill>
                  <a:schemeClr val="tx1"/>
                </a:solidFill>
              </a:rPr>
              <a:t>csv</a:t>
            </a:r>
            <a:endParaRPr lang="el-GR" dirty="0">
              <a:solidFill>
                <a:schemeClr val="tx1"/>
              </a:solidFill>
            </a:endParaRPr>
          </a:p>
        </p:txBody>
      </p:sp>
      <p:sp>
        <p:nvSpPr>
          <p:cNvPr id="16" name="Ορθογώνιο 15">
            <a:extLst>
              <a:ext uri="{FF2B5EF4-FFF2-40B4-BE49-F238E27FC236}">
                <a16:creationId xmlns:a16="http://schemas.microsoft.com/office/drawing/2014/main" id="{3F54EE0F-8570-392B-DC26-9E03CEC67043}"/>
              </a:ext>
            </a:extLst>
          </p:cNvPr>
          <p:cNvSpPr/>
          <p:nvPr/>
        </p:nvSpPr>
        <p:spPr>
          <a:xfrm>
            <a:off x="4255618" y="8417987"/>
            <a:ext cx="10783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(35.040)</a:t>
            </a:r>
          </a:p>
        </p:txBody>
      </p:sp>
      <p:pic>
        <p:nvPicPr>
          <p:cNvPr id="61" name="Εικόνα 60">
            <a:extLst>
              <a:ext uri="{FF2B5EF4-FFF2-40B4-BE49-F238E27FC236}">
                <a16:creationId xmlns:a16="http://schemas.microsoft.com/office/drawing/2014/main" id="{D580D254-2E84-5317-4941-411D4CD30BF6}"/>
              </a:ext>
            </a:extLst>
          </p:cNvPr>
          <p:cNvPicPr>
            <a:picLocks noChangeAspect="1"/>
          </p:cNvPicPr>
          <p:nvPr/>
        </p:nvPicPr>
        <p:blipFill>
          <a:blip r:embed="rId4"/>
          <a:stretch>
            <a:fillRect/>
          </a:stretch>
        </p:blipFill>
        <p:spPr>
          <a:xfrm>
            <a:off x="6400800" y="6375453"/>
            <a:ext cx="4916769" cy="3027764"/>
          </a:xfrm>
          <a:prstGeom prst="rect">
            <a:avLst/>
          </a:prstGeom>
        </p:spPr>
      </p:pic>
      <p:pic>
        <p:nvPicPr>
          <p:cNvPr id="29" name="Εικόνα 28">
            <a:extLst>
              <a:ext uri="{FF2B5EF4-FFF2-40B4-BE49-F238E27FC236}">
                <a16:creationId xmlns:a16="http://schemas.microsoft.com/office/drawing/2014/main" id="{E13399D0-340E-A8EC-A83E-6D051FF6D36F}"/>
              </a:ext>
            </a:extLst>
          </p:cNvPr>
          <p:cNvPicPr>
            <a:picLocks noChangeAspect="1"/>
          </p:cNvPicPr>
          <p:nvPr/>
        </p:nvPicPr>
        <p:blipFill>
          <a:blip r:embed="rId5"/>
          <a:stretch>
            <a:fillRect/>
          </a:stretch>
        </p:blipFill>
        <p:spPr>
          <a:xfrm>
            <a:off x="6400800" y="1936917"/>
            <a:ext cx="4916769" cy="3661670"/>
          </a:xfrm>
          <a:prstGeom prst="rect">
            <a:avLst/>
          </a:prstGeom>
        </p:spPr>
      </p:pic>
      <p:sp>
        <p:nvSpPr>
          <p:cNvPr id="57" name="Ορθογώνιο: Στρογγύλεμα γωνιών 56">
            <a:extLst>
              <a:ext uri="{FF2B5EF4-FFF2-40B4-BE49-F238E27FC236}">
                <a16:creationId xmlns:a16="http://schemas.microsoft.com/office/drawing/2014/main" id="{3E23F62C-7FB6-62B2-D35D-65A7876289CA}"/>
              </a:ext>
            </a:extLst>
          </p:cNvPr>
          <p:cNvSpPr/>
          <p:nvPr/>
        </p:nvSpPr>
        <p:spPr>
          <a:xfrm>
            <a:off x="434036" y="2400300"/>
            <a:ext cx="1547164" cy="61088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2800" dirty="0">
                <a:solidFill>
                  <a:schemeClr val="tx1"/>
                </a:solidFill>
              </a:rPr>
              <a:t>Ζυγός 1</a:t>
            </a:r>
          </a:p>
        </p:txBody>
      </p:sp>
      <p:sp>
        <p:nvSpPr>
          <p:cNvPr id="58" name="Ορθογώνιο: Στρογγύλεμα γωνιών 57">
            <a:extLst>
              <a:ext uri="{FF2B5EF4-FFF2-40B4-BE49-F238E27FC236}">
                <a16:creationId xmlns:a16="http://schemas.microsoft.com/office/drawing/2014/main" id="{351F6D2C-1A8F-F401-342A-DBA5535A7955}"/>
              </a:ext>
            </a:extLst>
          </p:cNvPr>
          <p:cNvSpPr/>
          <p:nvPr/>
        </p:nvSpPr>
        <p:spPr>
          <a:xfrm>
            <a:off x="434036" y="4991100"/>
            <a:ext cx="1547164" cy="61088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2800" dirty="0">
                <a:solidFill>
                  <a:schemeClr val="tx1"/>
                </a:solidFill>
              </a:rPr>
              <a:t>Ζυγός 2</a:t>
            </a:r>
          </a:p>
        </p:txBody>
      </p:sp>
      <p:sp>
        <p:nvSpPr>
          <p:cNvPr id="59" name="Ορθογώνιο: Στρογγύλεμα γωνιών 58">
            <a:extLst>
              <a:ext uri="{FF2B5EF4-FFF2-40B4-BE49-F238E27FC236}">
                <a16:creationId xmlns:a16="http://schemas.microsoft.com/office/drawing/2014/main" id="{1EA28243-81FB-DA85-B8B2-6054E8055C5C}"/>
              </a:ext>
            </a:extLst>
          </p:cNvPr>
          <p:cNvSpPr/>
          <p:nvPr/>
        </p:nvSpPr>
        <p:spPr>
          <a:xfrm>
            <a:off x="434036" y="7884587"/>
            <a:ext cx="1547164" cy="61171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sz="2800" dirty="0">
                <a:solidFill>
                  <a:schemeClr val="tx1"/>
                </a:solidFill>
              </a:rPr>
              <a:t>Ζυγός 3</a:t>
            </a:r>
          </a:p>
        </p:txBody>
      </p:sp>
      <p:cxnSp>
        <p:nvCxnSpPr>
          <p:cNvPr id="60" name="Γραμμή σύνδεσης: Γωνιώδης 59">
            <a:extLst>
              <a:ext uri="{FF2B5EF4-FFF2-40B4-BE49-F238E27FC236}">
                <a16:creationId xmlns:a16="http://schemas.microsoft.com/office/drawing/2014/main" id="{A3B647A4-ECF9-C00D-1C96-B251E441B38A}"/>
              </a:ext>
            </a:extLst>
          </p:cNvPr>
          <p:cNvCxnSpPr>
            <a:cxnSpLocks/>
            <a:stCxn id="57" idx="3"/>
            <a:endCxn id="295487818" idx="1"/>
          </p:cNvCxnSpPr>
          <p:nvPr/>
        </p:nvCxnSpPr>
        <p:spPr>
          <a:xfrm flipV="1">
            <a:off x="1981200" y="2173173"/>
            <a:ext cx="967436" cy="532568"/>
          </a:xfrm>
          <a:prstGeom prst="bentConnector3">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2" name="Γραμμή σύνδεσης: Γωνιώδης 61">
            <a:extLst>
              <a:ext uri="{FF2B5EF4-FFF2-40B4-BE49-F238E27FC236}">
                <a16:creationId xmlns:a16="http://schemas.microsoft.com/office/drawing/2014/main" id="{A90C431A-8221-5095-07BA-72C12C5B4F3F}"/>
              </a:ext>
            </a:extLst>
          </p:cNvPr>
          <p:cNvCxnSpPr>
            <a:cxnSpLocks/>
            <a:stCxn id="57" idx="3"/>
            <a:endCxn id="7" idx="1"/>
          </p:cNvCxnSpPr>
          <p:nvPr/>
        </p:nvCxnSpPr>
        <p:spPr>
          <a:xfrm>
            <a:off x="1981200" y="2705741"/>
            <a:ext cx="967436" cy="534232"/>
          </a:xfrm>
          <a:prstGeom prst="bentConnector3">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3" name="Γραμμή σύνδεσης: Γωνιώδης 62">
            <a:extLst>
              <a:ext uri="{FF2B5EF4-FFF2-40B4-BE49-F238E27FC236}">
                <a16:creationId xmlns:a16="http://schemas.microsoft.com/office/drawing/2014/main" id="{0D6BC686-A339-E1F2-14E5-856F8F7CF2AF}"/>
              </a:ext>
            </a:extLst>
          </p:cNvPr>
          <p:cNvCxnSpPr>
            <a:cxnSpLocks/>
            <a:stCxn id="58" idx="3"/>
            <a:endCxn id="9" idx="1"/>
          </p:cNvCxnSpPr>
          <p:nvPr/>
        </p:nvCxnSpPr>
        <p:spPr>
          <a:xfrm flipV="1">
            <a:off x="1981200" y="4838060"/>
            <a:ext cx="967436" cy="458481"/>
          </a:xfrm>
          <a:prstGeom prst="bentConnector3">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5487808" name="Γραμμή σύνδεσης: Γωνιώδης 295487807">
            <a:extLst>
              <a:ext uri="{FF2B5EF4-FFF2-40B4-BE49-F238E27FC236}">
                <a16:creationId xmlns:a16="http://schemas.microsoft.com/office/drawing/2014/main" id="{77BB448B-F614-245B-5E42-8BF948B13481}"/>
              </a:ext>
            </a:extLst>
          </p:cNvPr>
          <p:cNvCxnSpPr>
            <a:cxnSpLocks/>
            <a:stCxn id="58" idx="3"/>
          </p:cNvCxnSpPr>
          <p:nvPr/>
        </p:nvCxnSpPr>
        <p:spPr>
          <a:xfrm>
            <a:off x="1981200" y="5296541"/>
            <a:ext cx="967436" cy="607487"/>
          </a:xfrm>
          <a:prstGeom prst="bentConnector3">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5487809" name="Γραμμή σύνδεσης: Γωνιώδης 295487808">
            <a:extLst>
              <a:ext uri="{FF2B5EF4-FFF2-40B4-BE49-F238E27FC236}">
                <a16:creationId xmlns:a16="http://schemas.microsoft.com/office/drawing/2014/main" id="{45E98FFA-875A-7607-EBA6-DABF7F068C97}"/>
              </a:ext>
            </a:extLst>
          </p:cNvPr>
          <p:cNvCxnSpPr>
            <a:cxnSpLocks/>
            <a:stCxn id="59" idx="3"/>
            <a:endCxn id="13" idx="1"/>
          </p:cNvCxnSpPr>
          <p:nvPr/>
        </p:nvCxnSpPr>
        <p:spPr>
          <a:xfrm flipV="1">
            <a:off x="1981200" y="7657460"/>
            <a:ext cx="967436" cy="532984"/>
          </a:xfrm>
          <a:prstGeom prst="bentConnector3">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5487810" name="Γραμμή σύνδεσης: Γωνιώδης 295487809">
            <a:extLst>
              <a:ext uri="{FF2B5EF4-FFF2-40B4-BE49-F238E27FC236}">
                <a16:creationId xmlns:a16="http://schemas.microsoft.com/office/drawing/2014/main" id="{1F7F0B63-DD16-4D52-98A6-040EDB70ED76}"/>
              </a:ext>
            </a:extLst>
          </p:cNvPr>
          <p:cNvCxnSpPr>
            <a:cxnSpLocks/>
            <a:stCxn id="59" idx="3"/>
            <a:endCxn id="15" idx="1"/>
          </p:cNvCxnSpPr>
          <p:nvPr/>
        </p:nvCxnSpPr>
        <p:spPr>
          <a:xfrm>
            <a:off x="1981200" y="8190444"/>
            <a:ext cx="967436" cy="533816"/>
          </a:xfrm>
          <a:prstGeom prst="bentConnector3">
            <a:avLst>
              <a:gd name="adj1" fmla="val 50000"/>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0" name="TextBox 18">
            <a:extLst>
              <a:ext uri="{FF2B5EF4-FFF2-40B4-BE49-F238E27FC236}">
                <a16:creationId xmlns:a16="http://schemas.microsoft.com/office/drawing/2014/main" id="{668D2085-5411-7F87-5541-22FEF81293A1}"/>
              </a:ext>
            </a:extLst>
          </p:cNvPr>
          <p:cNvSpPr txBox="1"/>
          <p:nvPr/>
        </p:nvSpPr>
        <p:spPr>
          <a:xfrm>
            <a:off x="-14287" y="266941"/>
            <a:ext cx="18288000" cy="692497"/>
          </a:xfrm>
          <a:prstGeom prst="rect">
            <a:avLst/>
          </a:prstGeom>
        </p:spPr>
        <p:txBody>
          <a:bodyPr wrap="square" lIns="0" tIns="0" rIns="0" bIns="0" rtlCol="0" anchor="t">
            <a:spAutoFit/>
          </a:bodyPr>
          <a:lstStyle/>
          <a:p>
            <a:pPr algn="ctr"/>
            <a:r>
              <a:rPr lang="el-GR" sz="4500" dirty="0">
                <a:solidFill>
                  <a:srgbClr val="000000"/>
                </a:solidFill>
                <a:latin typeface="Comic Sans MS" panose="030F0702030302020204" pitchFamily="66" charset="0"/>
              </a:rPr>
              <a:t>Τα δεδομένα</a:t>
            </a:r>
          </a:p>
        </p:txBody>
      </p:sp>
      <p:pic>
        <p:nvPicPr>
          <p:cNvPr id="5122" name="Picture 2">
            <a:extLst>
              <a:ext uri="{FF2B5EF4-FFF2-40B4-BE49-F238E27FC236}">
                <a16:creationId xmlns:a16="http://schemas.microsoft.com/office/drawing/2014/main" id="{B7B09AC6-EC72-BFDE-8663-A8A60FCE71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30964" y="2006266"/>
            <a:ext cx="5425422" cy="109760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EC6574C8-C070-28AC-27F3-866D990112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30938" y="3239140"/>
            <a:ext cx="5403571" cy="1085004"/>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9E22B37-1AB8-FD20-55EC-226D79D58C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33679" y="4493313"/>
            <a:ext cx="5420921" cy="109669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5B6C4D78-65EC-303A-EA9B-94FED438B8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21811" y="5742307"/>
            <a:ext cx="5420921" cy="109669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90A8FF0C-D804-35E6-BA98-D963B74AB6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313588" y="6993063"/>
            <a:ext cx="5420921" cy="1096698"/>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a:extLst>
              <a:ext uri="{FF2B5EF4-FFF2-40B4-BE49-F238E27FC236}">
                <a16:creationId xmlns:a16="http://schemas.microsoft.com/office/drawing/2014/main" id="{65DC3F4E-EFFF-BB19-AB3B-6BBDF1C63F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330938" y="8237802"/>
            <a:ext cx="5420921" cy="1096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913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287" y="-1683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5111" b="-15111"/>
            </a:stretch>
          </a:blipFill>
        </p:spPr>
      </p:sp>
      <p:pic>
        <p:nvPicPr>
          <p:cNvPr id="3" name="Εικόνα 2">
            <a:extLst>
              <a:ext uri="{FF2B5EF4-FFF2-40B4-BE49-F238E27FC236}">
                <a16:creationId xmlns:a16="http://schemas.microsoft.com/office/drawing/2014/main" id="{BD3DC70F-B965-1FFB-C0D3-1EDE48F8FA9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4147" y="1984726"/>
            <a:ext cx="4720825" cy="3158774"/>
          </a:xfrm>
          <a:prstGeom prst="rect">
            <a:avLst/>
          </a:prstGeom>
          <a:noFill/>
          <a:ln>
            <a:noFill/>
          </a:ln>
        </p:spPr>
      </p:pic>
      <p:pic>
        <p:nvPicPr>
          <p:cNvPr id="4" name="Εικόνα 3">
            <a:extLst>
              <a:ext uri="{FF2B5EF4-FFF2-40B4-BE49-F238E27FC236}">
                <a16:creationId xmlns:a16="http://schemas.microsoft.com/office/drawing/2014/main" id="{5329F1C9-3F8B-DFBA-CEC3-CAF21AB3112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7400" y="6916081"/>
            <a:ext cx="4720824" cy="3158773"/>
          </a:xfrm>
          <a:prstGeom prst="rect">
            <a:avLst/>
          </a:prstGeom>
          <a:noFill/>
          <a:ln>
            <a:noFill/>
          </a:ln>
        </p:spPr>
      </p:pic>
      <p:pic>
        <p:nvPicPr>
          <p:cNvPr id="5" name="Εικόνα 4">
            <a:extLst>
              <a:ext uri="{FF2B5EF4-FFF2-40B4-BE49-F238E27FC236}">
                <a16:creationId xmlns:a16="http://schemas.microsoft.com/office/drawing/2014/main" id="{EDDFEBEC-E924-33BB-90F5-564685E9D02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934193" y="1984726"/>
            <a:ext cx="4720825" cy="3158774"/>
          </a:xfrm>
          <a:prstGeom prst="rect">
            <a:avLst/>
          </a:prstGeom>
          <a:noFill/>
          <a:ln>
            <a:noFill/>
          </a:ln>
        </p:spPr>
      </p:pic>
      <p:pic>
        <p:nvPicPr>
          <p:cNvPr id="6" name="Εικόνα 5">
            <a:extLst>
              <a:ext uri="{FF2B5EF4-FFF2-40B4-BE49-F238E27FC236}">
                <a16:creationId xmlns:a16="http://schemas.microsoft.com/office/drawing/2014/main" id="{DD53BF99-DAA4-87AA-F728-5703CE78134A}"/>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34193" y="6940300"/>
            <a:ext cx="4720827" cy="3158775"/>
          </a:xfrm>
          <a:prstGeom prst="rect">
            <a:avLst/>
          </a:prstGeom>
          <a:noFill/>
          <a:ln>
            <a:noFill/>
          </a:ln>
        </p:spPr>
      </p:pic>
      <p:sp>
        <p:nvSpPr>
          <p:cNvPr id="7" name="Βέλος: Δεξιό 6">
            <a:extLst>
              <a:ext uri="{FF2B5EF4-FFF2-40B4-BE49-F238E27FC236}">
                <a16:creationId xmlns:a16="http://schemas.microsoft.com/office/drawing/2014/main" id="{21D847EB-EC94-DCFD-65C5-289163C63BDF}"/>
              </a:ext>
            </a:extLst>
          </p:cNvPr>
          <p:cNvSpPr/>
          <p:nvPr/>
        </p:nvSpPr>
        <p:spPr>
          <a:xfrm>
            <a:off x="10786531" y="5369987"/>
            <a:ext cx="1972737" cy="1373713"/>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l-GR" sz="1800" i="1" dirty="0">
              <a:effectLst/>
              <a:latin typeface="Cambria Math" panose="02040503050406030204" pitchFamily="18" charset="0"/>
              <a:ea typeface="Calibri" panose="020F0502020204030204" pitchFamily="34" charset="0"/>
              <a:cs typeface="Times New Roman" panose="02020603050405020304" pitchFamily="18" charset="0"/>
            </a:endParaRPr>
          </a:p>
          <a:p>
            <a:pPr algn="ctr"/>
            <a:endParaRPr lang="el-GR" dirty="0"/>
          </a:p>
        </p:txBody>
      </p:sp>
      <p:sp>
        <p:nvSpPr>
          <p:cNvPr id="8" name="Ορθογώνιο 7">
            <a:extLst>
              <a:ext uri="{FF2B5EF4-FFF2-40B4-BE49-F238E27FC236}">
                <a16:creationId xmlns:a16="http://schemas.microsoft.com/office/drawing/2014/main" id="{F3AEB2D7-0E89-C360-4878-AF835AABCB02}"/>
              </a:ext>
            </a:extLst>
          </p:cNvPr>
          <p:cNvSpPr/>
          <p:nvPr/>
        </p:nvSpPr>
        <p:spPr>
          <a:xfrm>
            <a:off x="2081253" y="2856219"/>
            <a:ext cx="13069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Ενεργός_</a:t>
            </a:r>
            <a:br>
              <a:rPr lang="en-US" dirty="0">
                <a:solidFill>
                  <a:schemeClr val="tx1"/>
                </a:solidFill>
              </a:rPr>
            </a:br>
            <a:r>
              <a:rPr lang="el-GR" dirty="0">
                <a:solidFill>
                  <a:schemeClr val="tx1"/>
                </a:solidFill>
              </a:rPr>
              <a:t>Ισχύς_1</a:t>
            </a:r>
          </a:p>
        </p:txBody>
      </p:sp>
      <p:sp>
        <p:nvSpPr>
          <p:cNvPr id="9" name="Ορθογώνιο 8">
            <a:extLst>
              <a:ext uri="{FF2B5EF4-FFF2-40B4-BE49-F238E27FC236}">
                <a16:creationId xmlns:a16="http://schemas.microsoft.com/office/drawing/2014/main" id="{821E05A8-FE9E-4ECE-32E7-0E17AC6E5F53}"/>
              </a:ext>
            </a:extLst>
          </p:cNvPr>
          <p:cNvSpPr/>
          <p:nvPr/>
        </p:nvSpPr>
        <p:spPr>
          <a:xfrm>
            <a:off x="3388235" y="2855387"/>
            <a:ext cx="10783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(365, 96)</a:t>
            </a:r>
          </a:p>
        </p:txBody>
      </p:sp>
      <p:sp>
        <p:nvSpPr>
          <p:cNvPr id="10" name="Ορθογώνιο 9">
            <a:extLst>
              <a:ext uri="{FF2B5EF4-FFF2-40B4-BE49-F238E27FC236}">
                <a16:creationId xmlns:a16="http://schemas.microsoft.com/office/drawing/2014/main" id="{8D4CADC0-C936-D042-DA81-F9E77E8562CD}"/>
              </a:ext>
            </a:extLst>
          </p:cNvPr>
          <p:cNvSpPr/>
          <p:nvPr/>
        </p:nvSpPr>
        <p:spPr>
          <a:xfrm>
            <a:off x="2081253" y="4680793"/>
            <a:ext cx="13069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Άεργος_</a:t>
            </a:r>
            <a:br>
              <a:rPr lang="en-US" dirty="0">
                <a:solidFill>
                  <a:schemeClr val="tx1"/>
                </a:solidFill>
              </a:rPr>
            </a:br>
            <a:r>
              <a:rPr lang="el-GR" dirty="0">
                <a:solidFill>
                  <a:schemeClr val="tx1"/>
                </a:solidFill>
              </a:rPr>
              <a:t>Ισχύς_1</a:t>
            </a:r>
          </a:p>
        </p:txBody>
      </p:sp>
      <p:sp>
        <p:nvSpPr>
          <p:cNvPr id="11" name="Ορθογώνιο 10">
            <a:extLst>
              <a:ext uri="{FF2B5EF4-FFF2-40B4-BE49-F238E27FC236}">
                <a16:creationId xmlns:a16="http://schemas.microsoft.com/office/drawing/2014/main" id="{5932C3C2-1E65-3725-F77B-369D1F83BE23}"/>
              </a:ext>
            </a:extLst>
          </p:cNvPr>
          <p:cNvSpPr/>
          <p:nvPr/>
        </p:nvSpPr>
        <p:spPr>
          <a:xfrm>
            <a:off x="3388235" y="4679961"/>
            <a:ext cx="10783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(365, 96)</a:t>
            </a:r>
          </a:p>
        </p:txBody>
      </p:sp>
      <p:sp>
        <p:nvSpPr>
          <p:cNvPr id="12" name="Ορθογώνιο 11">
            <a:extLst>
              <a:ext uri="{FF2B5EF4-FFF2-40B4-BE49-F238E27FC236}">
                <a16:creationId xmlns:a16="http://schemas.microsoft.com/office/drawing/2014/main" id="{876DF0B8-25E6-B455-C182-5DD47B82A089}"/>
              </a:ext>
            </a:extLst>
          </p:cNvPr>
          <p:cNvSpPr/>
          <p:nvPr/>
        </p:nvSpPr>
        <p:spPr>
          <a:xfrm>
            <a:off x="2081253" y="5368706"/>
            <a:ext cx="13069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Ενεργός_</a:t>
            </a:r>
            <a:br>
              <a:rPr lang="en-US" dirty="0">
                <a:solidFill>
                  <a:schemeClr val="tx1"/>
                </a:solidFill>
              </a:rPr>
            </a:br>
            <a:r>
              <a:rPr lang="el-GR" dirty="0">
                <a:solidFill>
                  <a:schemeClr val="tx1"/>
                </a:solidFill>
              </a:rPr>
              <a:t>Ισχύς_2</a:t>
            </a:r>
          </a:p>
        </p:txBody>
      </p:sp>
      <p:sp>
        <p:nvSpPr>
          <p:cNvPr id="13" name="Ορθογώνιο 12">
            <a:extLst>
              <a:ext uri="{FF2B5EF4-FFF2-40B4-BE49-F238E27FC236}">
                <a16:creationId xmlns:a16="http://schemas.microsoft.com/office/drawing/2014/main" id="{BAB5A23B-EE1F-1121-9549-AFFF2A47B3BB}"/>
              </a:ext>
            </a:extLst>
          </p:cNvPr>
          <p:cNvSpPr/>
          <p:nvPr/>
        </p:nvSpPr>
        <p:spPr>
          <a:xfrm>
            <a:off x="3388235" y="5367874"/>
            <a:ext cx="10783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(365, 96)</a:t>
            </a:r>
          </a:p>
        </p:txBody>
      </p:sp>
      <p:sp>
        <p:nvSpPr>
          <p:cNvPr id="14" name="Ορθογώνιο 13">
            <a:extLst>
              <a:ext uri="{FF2B5EF4-FFF2-40B4-BE49-F238E27FC236}">
                <a16:creationId xmlns:a16="http://schemas.microsoft.com/office/drawing/2014/main" id="{B026EAF5-BB2E-6919-E4A7-D1A3A98323F6}"/>
              </a:ext>
            </a:extLst>
          </p:cNvPr>
          <p:cNvSpPr/>
          <p:nvPr/>
        </p:nvSpPr>
        <p:spPr>
          <a:xfrm>
            <a:off x="2081253" y="6056619"/>
            <a:ext cx="13069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Άεργος_</a:t>
            </a:r>
            <a:br>
              <a:rPr lang="en-US" dirty="0">
                <a:solidFill>
                  <a:schemeClr val="tx1"/>
                </a:solidFill>
              </a:rPr>
            </a:br>
            <a:r>
              <a:rPr lang="el-GR" dirty="0">
                <a:solidFill>
                  <a:schemeClr val="tx1"/>
                </a:solidFill>
              </a:rPr>
              <a:t>Ισχύς_2</a:t>
            </a:r>
          </a:p>
        </p:txBody>
      </p:sp>
      <p:sp>
        <p:nvSpPr>
          <p:cNvPr id="15" name="Ορθογώνιο 14">
            <a:extLst>
              <a:ext uri="{FF2B5EF4-FFF2-40B4-BE49-F238E27FC236}">
                <a16:creationId xmlns:a16="http://schemas.microsoft.com/office/drawing/2014/main" id="{7A57E55E-F7E7-1E53-5A4D-89494161D29E}"/>
              </a:ext>
            </a:extLst>
          </p:cNvPr>
          <p:cNvSpPr/>
          <p:nvPr/>
        </p:nvSpPr>
        <p:spPr>
          <a:xfrm>
            <a:off x="3388235" y="6055787"/>
            <a:ext cx="10783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(365, 96)</a:t>
            </a:r>
          </a:p>
        </p:txBody>
      </p:sp>
      <p:sp>
        <p:nvSpPr>
          <p:cNvPr id="16" name="Ορθογώνιο 15">
            <a:extLst>
              <a:ext uri="{FF2B5EF4-FFF2-40B4-BE49-F238E27FC236}">
                <a16:creationId xmlns:a16="http://schemas.microsoft.com/office/drawing/2014/main" id="{4E18AB86-94A0-1A0A-3452-86BB24D4B6E8}"/>
              </a:ext>
            </a:extLst>
          </p:cNvPr>
          <p:cNvSpPr/>
          <p:nvPr/>
        </p:nvSpPr>
        <p:spPr>
          <a:xfrm>
            <a:off x="2081253" y="6742419"/>
            <a:ext cx="13069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Ενεργός_</a:t>
            </a:r>
            <a:br>
              <a:rPr lang="en-US" dirty="0">
                <a:solidFill>
                  <a:schemeClr val="tx1"/>
                </a:solidFill>
              </a:rPr>
            </a:br>
            <a:r>
              <a:rPr lang="el-GR" dirty="0">
                <a:solidFill>
                  <a:schemeClr val="tx1"/>
                </a:solidFill>
              </a:rPr>
              <a:t>Ισχύς_3</a:t>
            </a:r>
          </a:p>
        </p:txBody>
      </p:sp>
      <p:sp>
        <p:nvSpPr>
          <p:cNvPr id="17" name="Ορθογώνιο 16">
            <a:extLst>
              <a:ext uri="{FF2B5EF4-FFF2-40B4-BE49-F238E27FC236}">
                <a16:creationId xmlns:a16="http://schemas.microsoft.com/office/drawing/2014/main" id="{078A93FF-88B4-76BD-5087-5D008ED9A953}"/>
              </a:ext>
            </a:extLst>
          </p:cNvPr>
          <p:cNvSpPr/>
          <p:nvPr/>
        </p:nvSpPr>
        <p:spPr>
          <a:xfrm>
            <a:off x="3388235" y="6741587"/>
            <a:ext cx="10783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(365, 96)</a:t>
            </a:r>
          </a:p>
        </p:txBody>
      </p:sp>
      <p:sp>
        <p:nvSpPr>
          <p:cNvPr id="18" name="Ορθογώνιο 17">
            <a:extLst>
              <a:ext uri="{FF2B5EF4-FFF2-40B4-BE49-F238E27FC236}">
                <a16:creationId xmlns:a16="http://schemas.microsoft.com/office/drawing/2014/main" id="{9F3D10A1-50E9-3CE1-D13A-D460ACFFA6AD}"/>
              </a:ext>
            </a:extLst>
          </p:cNvPr>
          <p:cNvSpPr/>
          <p:nvPr/>
        </p:nvSpPr>
        <p:spPr>
          <a:xfrm>
            <a:off x="2110436" y="8572500"/>
            <a:ext cx="13069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Άεργος_</a:t>
            </a:r>
            <a:br>
              <a:rPr lang="en-US" dirty="0">
                <a:solidFill>
                  <a:schemeClr val="tx1"/>
                </a:solidFill>
              </a:rPr>
            </a:br>
            <a:r>
              <a:rPr lang="el-GR" dirty="0">
                <a:solidFill>
                  <a:schemeClr val="tx1"/>
                </a:solidFill>
              </a:rPr>
              <a:t>Ισχύς_3</a:t>
            </a:r>
          </a:p>
        </p:txBody>
      </p:sp>
      <p:sp>
        <p:nvSpPr>
          <p:cNvPr id="19" name="Ορθογώνιο 18">
            <a:extLst>
              <a:ext uri="{FF2B5EF4-FFF2-40B4-BE49-F238E27FC236}">
                <a16:creationId xmlns:a16="http://schemas.microsoft.com/office/drawing/2014/main" id="{A5B77F34-9CE6-5C5D-D0AF-CA63A71C4D07}"/>
              </a:ext>
            </a:extLst>
          </p:cNvPr>
          <p:cNvSpPr/>
          <p:nvPr/>
        </p:nvSpPr>
        <p:spPr>
          <a:xfrm>
            <a:off x="3417418" y="8571668"/>
            <a:ext cx="1078382" cy="6108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l-GR" dirty="0">
                <a:solidFill>
                  <a:schemeClr val="tx1"/>
                </a:solidFill>
              </a:rPr>
              <a:t>(365, 96)</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850EE89-D7F1-EE22-17B3-C215E3E61A21}"/>
                  </a:ext>
                </a:extLst>
              </p:cNvPr>
              <p:cNvSpPr txBox="1"/>
              <p:nvPr/>
            </p:nvSpPr>
            <p:spPr>
              <a:xfrm>
                <a:off x="10744200" y="5829300"/>
                <a:ext cx="2057398" cy="796885"/>
              </a:xfrm>
              <a:prstGeom prst="rect">
                <a:avLst/>
              </a:prstGeom>
              <a:noFill/>
            </p:spPr>
            <p:txBody>
              <a:bodyPr wrap="square" rtlCol="0">
                <a:spAutoFit/>
              </a:bodyPr>
              <a:lstStyle/>
              <a:p>
                <a:r>
                  <a:rPr lang="el-GR" sz="1500" b="1"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Συνθήκη</a:t>
                </a:r>
                <a:r>
                  <a:rPr lang="el-GR" sz="1400" b="1" dirty="0">
                    <a:solidFill>
                      <a:schemeClr val="bg1"/>
                    </a:solidFill>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f>
                      <m:fPr>
                        <m:ctrlPr>
                          <a:rPr lang="el-GR" sz="1800" b="1"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el-GR" sz="1800" b="1"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b="1"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𝜲</m:t>
                            </m:r>
                          </m:e>
                          <m:sub>
                            <m:r>
                              <a:rPr lang="en-US" sz="1800" b="1"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𝒕</m:t>
                            </m:r>
                          </m:sub>
                        </m:sSub>
                        <m:r>
                          <a:rPr lang="el-GR" sz="1800" b="1"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l-GR" sz="1800" b="1"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b="1"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𝝁</m:t>
                            </m:r>
                          </m:e>
                          <m:sub>
                            <m:r>
                              <a:rPr lang="el-GR" sz="1800" b="1"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𝝉</m:t>
                            </m:r>
                          </m:sub>
                        </m:sSub>
                      </m:num>
                      <m:den>
                        <m:sSub>
                          <m:sSubPr>
                            <m:ctrlPr>
                              <a:rPr lang="el-GR" sz="1800" b="1"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l-GR" sz="1800" b="1"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𝝈</m:t>
                            </m:r>
                          </m:e>
                          <m:sub>
                            <m:r>
                              <a:rPr lang="el-GR" sz="1800" b="1"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𝝉</m:t>
                            </m:r>
                          </m:sub>
                        </m:sSub>
                      </m:den>
                    </m:f>
                    <m:r>
                      <a:rPr lang="el-GR" sz="1800" b="1"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&gt;</m:t>
                    </m:r>
                    <m:r>
                      <a:rPr lang="en-US" sz="1800" b="1"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𝒕</m:t>
                    </m:r>
                  </m:oMath>
                </a14:m>
                <a:endParaRPr lang="el-GR" sz="1800" b="1" i="1" dirty="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endParaRPr>
              </a:p>
              <a:p>
                <a:endParaRPr lang="el-GR" dirty="0"/>
              </a:p>
            </p:txBody>
          </p:sp>
        </mc:Choice>
        <mc:Fallback xmlns="">
          <p:sp>
            <p:nvSpPr>
              <p:cNvPr id="38" name="TextBox 37">
                <a:extLst>
                  <a:ext uri="{FF2B5EF4-FFF2-40B4-BE49-F238E27FC236}">
                    <a16:creationId xmlns:a16="http://schemas.microsoft.com/office/drawing/2014/main" id="{2850EE89-D7F1-EE22-17B3-C215E3E61A21}"/>
                  </a:ext>
                </a:extLst>
              </p:cNvPr>
              <p:cNvSpPr txBox="1">
                <a:spLocks noRot="1" noChangeAspect="1" noMove="1" noResize="1" noEditPoints="1" noAdjustHandles="1" noChangeArrowheads="1" noChangeShapeType="1" noTextEdit="1"/>
              </p:cNvSpPr>
              <p:nvPr/>
            </p:nvSpPr>
            <p:spPr>
              <a:xfrm>
                <a:off x="10744200" y="5829300"/>
                <a:ext cx="2057398" cy="796885"/>
              </a:xfrm>
              <a:prstGeom prst="rect">
                <a:avLst/>
              </a:prstGeom>
              <a:blipFill>
                <a:blip r:embed="rId8"/>
                <a:stretch>
                  <a:fillRect l="-1187"/>
                </a:stretch>
              </a:blipFill>
            </p:spPr>
            <p:txBody>
              <a:bodyPr/>
              <a:lstStyle/>
              <a:p>
                <a:r>
                  <a:rPr lang="el-GR">
                    <a:noFill/>
                  </a:rPr>
                  <a:t> </a:t>
                </a:r>
              </a:p>
            </p:txBody>
          </p:sp>
        </mc:Fallback>
      </mc:AlternateContent>
      <p:cxnSp>
        <p:nvCxnSpPr>
          <p:cNvPr id="40" name="Γραμμή σύνδεσης: Γωνιώδης 39">
            <a:extLst>
              <a:ext uri="{FF2B5EF4-FFF2-40B4-BE49-F238E27FC236}">
                <a16:creationId xmlns:a16="http://schemas.microsoft.com/office/drawing/2014/main" id="{330FFE51-CFB4-80DE-5B2F-C1CB5160CF39}"/>
              </a:ext>
            </a:extLst>
          </p:cNvPr>
          <p:cNvCxnSpPr>
            <a:cxnSpLocks/>
            <a:stCxn id="9" idx="3"/>
            <a:endCxn id="3" idx="1"/>
          </p:cNvCxnSpPr>
          <p:nvPr/>
        </p:nvCxnSpPr>
        <p:spPr>
          <a:xfrm>
            <a:off x="4466617" y="3160828"/>
            <a:ext cx="1397530" cy="403285"/>
          </a:xfrm>
          <a:prstGeom prst="bentConnector3">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91C4121-64D7-8D55-7C56-B9F926C72280}"/>
              </a:ext>
            </a:extLst>
          </p:cNvPr>
          <p:cNvSpPr txBox="1"/>
          <p:nvPr/>
        </p:nvSpPr>
        <p:spPr>
          <a:xfrm>
            <a:off x="15004571" y="5093375"/>
            <a:ext cx="733520" cy="2031325"/>
          </a:xfrm>
          <a:prstGeom prst="rect">
            <a:avLst/>
          </a:prstGeom>
          <a:noFill/>
        </p:spPr>
        <p:txBody>
          <a:bodyPr wrap="square" rtlCol="0">
            <a:spAutoFit/>
          </a:bodyPr>
          <a:lstStyle/>
          <a:p>
            <a:pPr algn="dist" defTabSz="180000"/>
            <a:r>
              <a:rPr lang="en-US" sz="3600" b="1" dirty="0"/>
              <a:t>.</a:t>
            </a:r>
          </a:p>
          <a:p>
            <a:pPr algn="dist" defTabSz="180000"/>
            <a:r>
              <a:rPr lang="en-US" sz="3600" b="1" dirty="0"/>
              <a:t>.</a:t>
            </a:r>
          </a:p>
          <a:p>
            <a:pPr algn="dist" defTabSz="180000"/>
            <a:r>
              <a:rPr lang="en-US" sz="3600" b="1" dirty="0"/>
              <a:t>.</a:t>
            </a:r>
          </a:p>
          <a:p>
            <a:pPr algn="ctr"/>
            <a:endParaRPr lang="el-GR" dirty="0"/>
          </a:p>
        </p:txBody>
      </p:sp>
      <p:sp>
        <p:nvSpPr>
          <p:cNvPr id="45" name="TextBox 44">
            <a:extLst>
              <a:ext uri="{FF2B5EF4-FFF2-40B4-BE49-F238E27FC236}">
                <a16:creationId xmlns:a16="http://schemas.microsoft.com/office/drawing/2014/main" id="{215E9036-BF1D-A743-C3A7-A369783546D5}"/>
              </a:ext>
            </a:extLst>
          </p:cNvPr>
          <p:cNvSpPr txBox="1"/>
          <p:nvPr/>
        </p:nvSpPr>
        <p:spPr>
          <a:xfrm>
            <a:off x="7953409" y="5093375"/>
            <a:ext cx="733520" cy="2031325"/>
          </a:xfrm>
          <a:prstGeom prst="rect">
            <a:avLst/>
          </a:prstGeom>
          <a:noFill/>
        </p:spPr>
        <p:txBody>
          <a:bodyPr wrap="square" rtlCol="0">
            <a:spAutoFit/>
          </a:bodyPr>
          <a:lstStyle/>
          <a:p>
            <a:pPr algn="dist" defTabSz="180000"/>
            <a:r>
              <a:rPr lang="en-US" sz="3600" b="1" dirty="0"/>
              <a:t>.</a:t>
            </a:r>
          </a:p>
          <a:p>
            <a:pPr algn="dist" defTabSz="180000"/>
            <a:r>
              <a:rPr lang="en-US" sz="3600" b="1" dirty="0"/>
              <a:t>.</a:t>
            </a:r>
          </a:p>
          <a:p>
            <a:pPr algn="dist" defTabSz="180000"/>
            <a:r>
              <a:rPr lang="en-US" sz="3600" b="1" dirty="0"/>
              <a:t>.</a:t>
            </a:r>
          </a:p>
          <a:p>
            <a:pPr algn="ctr"/>
            <a:endParaRPr lang="el-GR" dirty="0"/>
          </a:p>
        </p:txBody>
      </p:sp>
      <p:cxnSp>
        <p:nvCxnSpPr>
          <p:cNvPr id="59" name="Γραμμή σύνδεσης: Γωνιώδης 58">
            <a:extLst>
              <a:ext uri="{FF2B5EF4-FFF2-40B4-BE49-F238E27FC236}">
                <a16:creationId xmlns:a16="http://schemas.microsoft.com/office/drawing/2014/main" id="{31D91411-201C-CD20-17EE-39AC887BC55D}"/>
              </a:ext>
            </a:extLst>
          </p:cNvPr>
          <p:cNvCxnSpPr>
            <a:cxnSpLocks/>
            <a:stCxn id="19" idx="3"/>
            <a:endCxn id="4" idx="1"/>
          </p:cNvCxnSpPr>
          <p:nvPr/>
        </p:nvCxnSpPr>
        <p:spPr>
          <a:xfrm flipV="1">
            <a:off x="4495800" y="8495468"/>
            <a:ext cx="1371600" cy="381641"/>
          </a:xfrm>
          <a:prstGeom prst="bentConnector3">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1" name="Διπλό άγκιστρο 60">
            <a:extLst>
              <a:ext uri="{FF2B5EF4-FFF2-40B4-BE49-F238E27FC236}">
                <a16:creationId xmlns:a16="http://schemas.microsoft.com/office/drawing/2014/main" id="{82EDDE2C-C0F3-7EFD-CE14-738156E27093}"/>
              </a:ext>
            </a:extLst>
          </p:cNvPr>
          <p:cNvSpPr/>
          <p:nvPr/>
        </p:nvSpPr>
        <p:spPr>
          <a:xfrm>
            <a:off x="5906479" y="5305078"/>
            <a:ext cx="4678494" cy="1504659"/>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cxnSp>
        <p:nvCxnSpPr>
          <p:cNvPr id="68" name="Γραμμή σύνδεσης: Γωνιώδης 67">
            <a:extLst>
              <a:ext uri="{FF2B5EF4-FFF2-40B4-BE49-F238E27FC236}">
                <a16:creationId xmlns:a16="http://schemas.microsoft.com/office/drawing/2014/main" id="{71850C10-F1BA-DE9B-0538-7F0B27181D0B}"/>
              </a:ext>
            </a:extLst>
          </p:cNvPr>
          <p:cNvCxnSpPr>
            <a:cxnSpLocks/>
            <a:stCxn id="11" idx="3"/>
            <a:endCxn id="61" idx="1"/>
          </p:cNvCxnSpPr>
          <p:nvPr/>
        </p:nvCxnSpPr>
        <p:spPr>
          <a:xfrm>
            <a:off x="4466617" y="4985402"/>
            <a:ext cx="1439862" cy="1072006"/>
          </a:xfrm>
          <a:prstGeom prst="bentConnector3">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0" name="Γραμμή σύνδεσης: Γωνιώδης 69">
            <a:extLst>
              <a:ext uri="{FF2B5EF4-FFF2-40B4-BE49-F238E27FC236}">
                <a16:creationId xmlns:a16="http://schemas.microsoft.com/office/drawing/2014/main" id="{A72F6770-09FE-77CE-250D-007A6729ED01}"/>
              </a:ext>
            </a:extLst>
          </p:cNvPr>
          <p:cNvCxnSpPr>
            <a:cxnSpLocks/>
            <a:stCxn id="13" idx="3"/>
            <a:endCxn id="61" idx="1"/>
          </p:cNvCxnSpPr>
          <p:nvPr/>
        </p:nvCxnSpPr>
        <p:spPr>
          <a:xfrm>
            <a:off x="4466617" y="5673315"/>
            <a:ext cx="1439862" cy="384093"/>
          </a:xfrm>
          <a:prstGeom prst="bentConnector3">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2" name="Γραμμή σύνδεσης: Γωνιώδης 71">
            <a:extLst>
              <a:ext uri="{FF2B5EF4-FFF2-40B4-BE49-F238E27FC236}">
                <a16:creationId xmlns:a16="http://schemas.microsoft.com/office/drawing/2014/main" id="{F3C68552-57E6-A3EC-6165-EE4BEE4CD4FB}"/>
              </a:ext>
            </a:extLst>
          </p:cNvPr>
          <p:cNvCxnSpPr>
            <a:cxnSpLocks/>
            <a:stCxn id="15" idx="3"/>
            <a:endCxn id="61" idx="1"/>
          </p:cNvCxnSpPr>
          <p:nvPr/>
        </p:nvCxnSpPr>
        <p:spPr>
          <a:xfrm flipV="1">
            <a:off x="4466617" y="6057408"/>
            <a:ext cx="1439862" cy="303820"/>
          </a:xfrm>
          <a:prstGeom prst="bentConnector3">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4" name="Γραμμή σύνδεσης: Γωνιώδης 73">
            <a:extLst>
              <a:ext uri="{FF2B5EF4-FFF2-40B4-BE49-F238E27FC236}">
                <a16:creationId xmlns:a16="http://schemas.microsoft.com/office/drawing/2014/main" id="{6059851F-0FED-AA61-9083-DB7BB0D9FEA4}"/>
              </a:ext>
            </a:extLst>
          </p:cNvPr>
          <p:cNvCxnSpPr>
            <a:cxnSpLocks/>
            <a:stCxn id="17" idx="3"/>
            <a:endCxn id="61" idx="1"/>
          </p:cNvCxnSpPr>
          <p:nvPr/>
        </p:nvCxnSpPr>
        <p:spPr>
          <a:xfrm flipV="1">
            <a:off x="4466617" y="6057408"/>
            <a:ext cx="1439862" cy="989620"/>
          </a:xfrm>
          <a:prstGeom prst="bentConnector3">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5" name="Διπλό άγκιστρο 74">
            <a:extLst>
              <a:ext uri="{FF2B5EF4-FFF2-40B4-BE49-F238E27FC236}">
                <a16:creationId xmlns:a16="http://schemas.microsoft.com/office/drawing/2014/main" id="{E9E375BB-E160-686A-B1CE-E3FD89F3D787}"/>
              </a:ext>
            </a:extLst>
          </p:cNvPr>
          <p:cNvSpPr/>
          <p:nvPr/>
        </p:nvSpPr>
        <p:spPr>
          <a:xfrm>
            <a:off x="12934193" y="5303457"/>
            <a:ext cx="4720824" cy="1504659"/>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76" name="Αριστερή αγκύλη 75">
            <a:extLst>
              <a:ext uri="{FF2B5EF4-FFF2-40B4-BE49-F238E27FC236}">
                <a16:creationId xmlns:a16="http://schemas.microsoft.com/office/drawing/2014/main" id="{BB515B22-4119-36EA-0B2A-0CFFDF2BFA26}"/>
              </a:ext>
            </a:extLst>
          </p:cNvPr>
          <p:cNvSpPr/>
          <p:nvPr/>
        </p:nvSpPr>
        <p:spPr>
          <a:xfrm>
            <a:off x="1828801" y="2705100"/>
            <a:ext cx="239306" cy="6629400"/>
          </a:xfrm>
          <a:prstGeom prst="leftBracket">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l-GR"/>
          </a:p>
        </p:txBody>
      </p:sp>
      <p:sp>
        <p:nvSpPr>
          <p:cNvPr id="78" name="Βέλος: Δεξιό 77">
            <a:extLst>
              <a:ext uri="{FF2B5EF4-FFF2-40B4-BE49-F238E27FC236}">
                <a16:creationId xmlns:a16="http://schemas.microsoft.com/office/drawing/2014/main" id="{621678D9-A63D-8FAA-DFD8-60CC2CDB121F}"/>
              </a:ext>
            </a:extLst>
          </p:cNvPr>
          <p:cNvSpPr/>
          <p:nvPr/>
        </p:nvSpPr>
        <p:spPr>
          <a:xfrm>
            <a:off x="304800" y="5559505"/>
            <a:ext cx="1386997" cy="992713"/>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l-GR" sz="1800" i="1" dirty="0">
              <a:effectLst/>
              <a:latin typeface="Cambria Math" panose="02040503050406030204" pitchFamily="18" charset="0"/>
              <a:ea typeface="Calibri" panose="020F0502020204030204" pitchFamily="34" charset="0"/>
              <a:cs typeface="Times New Roman" panose="02020603050405020304" pitchFamily="18" charset="0"/>
            </a:endParaRPr>
          </a:p>
          <a:p>
            <a:pPr algn="ctr"/>
            <a:endParaRPr lang="el-GR" dirty="0"/>
          </a:p>
        </p:txBody>
      </p:sp>
      <p:sp>
        <p:nvSpPr>
          <p:cNvPr id="79" name="TextBox 78">
            <a:extLst>
              <a:ext uri="{FF2B5EF4-FFF2-40B4-BE49-F238E27FC236}">
                <a16:creationId xmlns:a16="http://schemas.microsoft.com/office/drawing/2014/main" id="{D3649238-7A63-7BEF-63C8-A40E98EAE799}"/>
              </a:ext>
            </a:extLst>
          </p:cNvPr>
          <p:cNvSpPr txBox="1"/>
          <p:nvPr/>
        </p:nvSpPr>
        <p:spPr>
          <a:xfrm>
            <a:off x="318049" y="5835728"/>
            <a:ext cx="1405232" cy="646331"/>
          </a:xfrm>
          <a:prstGeom prst="rect">
            <a:avLst/>
          </a:prstGeom>
          <a:noFill/>
        </p:spPr>
        <p:txBody>
          <a:bodyPr wrap="square" rtlCol="0">
            <a:spAutoFit/>
          </a:bodyPr>
          <a:lstStyle/>
          <a:p>
            <a:r>
              <a:rPr lang="en-US" b="1" i="1" dirty="0">
                <a:solidFill>
                  <a:schemeClr val="bg1"/>
                </a:solidFill>
                <a:latin typeface="Calibri" panose="020F0502020204030204" pitchFamily="34" charset="0"/>
                <a:ea typeface="Calibri" panose="020F0502020204030204" pitchFamily="34" charset="0"/>
                <a:cs typeface="Times New Roman" panose="02020603050405020304" pitchFamily="18" charset="0"/>
              </a:rPr>
              <a:t>Reshape</a:t>
            </a:r>
            <a:endParaRPr lang="el-GR" sz="1800" i="1" dirty="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endParaRPr>
          </a:p>
          <a:p>
            <a:endParaRPr lang="el-GR" dirty="0"/>
          </a:p>
        </p:txBody>
      </p:sp>
      <p:sp>
        <p:nvSpPr>
          <p:cNvPr id="84" name="TextBox 18">
            <a:extLst>
              <a:ext uri="{FF2B5EF4-FFF2-40B4-BE49-F238E27FC236}">
                <a16:creationId xmlns:a16="http://schemas.microsoft.com/office/drawing/2014/main" id="{CC0D4AE8-CC78-DA61-316F-A8352ED50397}"/>
              </a:ext>
            </a:extLst>
          </p:cNvPr>
          <p:cNvSpPr txBox="1"/>
          <p:nvPr/>
        </p:nvSpPr>
        <p:spPr>
          <a:xfrm>
            <a:off x="776334" y="1360011"/>
            <a:ext cx="8906040" cy="492443"/>
          </a:xfrm>
          <a:prstGeom prst="rect">
            <a:avLst/>
          </a:prstGeom>
        </p:spPr>
        <p:txBody>
          <a:bodyPr wrap="square" lIns="0" tIns="0" rIns="0" bIns="0" rtlCol="0" anchor="t">
            <a:spAutoFit/>
          </a:bodyPr>
          <a:lstStyle/>
          <a:p>
            <a:r>
              <a:rPr lang="el-GR" sz="3200" dirty="0">
                <a:latin typeface="Arial" panose="020B0604020202020204" pitchFamily="34" charset="0"/>
                <a:ea typeface="Artifakt Element Black" panose="020B0A03050000020004" pitchFamily="34" charset="0"/>
                <a:cs typeface="Arial" panose="020B0604020202020204" pitchFamily="34" charset="0"/>
              </a:rPr>
              <a:t>1) </a:t>
            </a:r>
            <a:r>
              <a:rPr lang="en-US" sz="3200" dirty="0">
                <a:latin typeface="Arial" panose="020B0604020202020204" pitchFamily="34" charset="0"/>
                <a:ea typeface="Artifakt Element Black" panose="020B0A03050000020004" pitchFamily="34" charset="0"/>
                <a:cs typeface="Arial" panose="020B0604020202020204" pitchFamily="34" charset="0"/>
              </a:rPr>
              <a:t>Reshape - </a:t>
            </a:r>
            <a:r>
              <a:rPr lang="el-GR" sz="3200" dirty="0">
                <a:latin typeface="Arial" panose="020B0604020202020204" pitchFamily="34" charset="0"/>
                <a:ea typeface="Artifakt Element Black" panose="020B0A03050000020004" pitchFamily="34" charset="0"/>
                <a:cs typeface="Arial" panose="020B0604020202020204" pitchFamily="34" charset="0"/>
              </a:rPr>
              <a:t>Απαλοιφή ακραίων τιμών</a:t>
            </a:r>
            <a:endParaRPr lang="en-US" sz="11500" dirty="0">
              <a:solidFill>
                <a:srgbClr val="000000"/>
              </a:solidFill>
              <a:latin typeface="Arial" panose="020B0604020202020204" pitchFamily="34" charset="0"/>
              <a:ea typeface="Artifakt Element Black" panose="020B0A03050000020004" pitchFamily="34" charset="0"/>
              <a:cs typeface="Arial" panose="020B0604020202020204" pitchFamily="34" charset="0"/>
            </a:endParaRPr>
          </a:p>
        </p:txBody>
      </p:sp>
      <p:sp>
        <p:nvSpPr>
          <p:cNvPr id="86" name="TextBox 18">
            <a:extLst>
              <a:ext uri="{FF2B5EF4-FFF2-40B4-BE49-F238E27FC236}">
                <a16:creationId xmlns:a16="http://schemas.microsoft.com/office/drawing/2014/main" id="{D4FB56EC-56F3-9EA9-6688-AF5086A07794}"/>
              </a:ext>
            </a:extLst>
          </p:cNvPr>
          <p:cNvSpPr txBox="1"/>
          <p:nvPr/>
        </p:nvSpPr>
        <p:spPr>
          <a:xfrm>
            <a:off x="-14287" y="266941"/>
            <a:ext cx="18288000" cy="692497"/>
          </a:xfrm>
          <a:prstGeom prst="rect">
            <a:avLst/>
          </a:prstGeom>
        </p:spPr>
        <p:txBody>
          <a:bodyPr wrap="square" lIns="0" tIns="0" rIns="0" bIns="0" rtlCol="0" anchor="t">
            <a:spAutoFit/>
          </a:bodyPr>
          <a:lstStyle/>
          <a:p>
            <a:pPr algn="ctr"/>
            <a:r>
              <a:rPr lang="el-GR" sz="4500" dirty="0">
                <a:solidFill>
                  <a:srgbClr val="000000"/>
                </a:solidFill>
                <a:latin typeface="Comic Sans MS" panose="030F0702030302020204" pitchFamily="66" charset="0"/>
              </a:rPr>
              <a:t>Προετοιμασία δεδομένων</a:t>
            </a:r>
          </a:p>
        </p:txBody>
      </p:sp>
    </p:spTree>
    <p:extLst>
      <p:ext uri="{BB962C8B-B14F-4D97-AF65-F5344CB8AC3E}">
        <p14:creationId xmlns:p14="http://schemas.microsoft.com/office/powerpoint/2010/main" val="2501161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19800</TotalTime>
  <Words>1945</Words>
  <Application>Microsoft Office PowerPoint</Application>
  <PresentationFormat>Προσαρμογή</PresentationFormat>
  <Paragraphs>265</Paragraphs>
  <Slides>19</Slides>
  <Notes>19</Notes>
  <HiddenSlides>0</HiddenSlides>
  <MMClips>0</MMClips>
  <ScaleCrop>false</ScaleCrop>
  <HeadingPairs>
    <vt:vector size="6" baseType="variant">
      <vt:variant>
        <vt:lpstr>Γραμματοσειρές που χρησιμοποιούνται</vt:lpstr>
      </vt:variant>
      <vt:variant>
        <vt:i4>12</vt:i4>
      </vt:variant>
      <vt:variant>
        <vt:lpstr>Θέμα</vt:lpstr>
      </vt:variant>
      <vt:variant>
        <vt:i4>1</vt:i4>
      </vt:variant>
      <vt:variant>
        <vt:lpstr>Τίτλοι διαφανειών</vt:lpstr>
      </vt:variant>
      <vt:variant>
        <vt:i4>19</vt:i4>
      </vt:variant>
    </vt:vector>
  </HeadingPairs>
  <TitlesOfParts>
    <vt:vector size="32" baseType="lpstr">
      <vt:lpstr>Wingdings</vt:lpstr>
      <vt:lpstr>Times New Roman</vt:lpstr>
      <vt:lpstr>Cambria Math</vt:lpstr>
      <vt:lpstr>Comic Sans MS</vt:lpstr>
      <vt:lpstr>Courier New</vt:lpstr>
      <vt:lpstr>ITC Benguiat</vt:lpstr>
      <vt:lpstr>Google Sans</vt:lpstr>
      <vt:lpstr>Tenor Sans</vt:lpstr>
      <vt:lpstr>Calibri</vt:lpstr>
      <vt:lpstr>Arial</vt:lpstr>
      <vt:lpstr>Roboto</vt:lpstr>
      <vt:lpstr>ITC Benguiat Bold</vt:lpstr>
      <vt:lpstr>Office Theme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Beige Aesthetic Vintage Group Project Presentation</dc:title>
  <cp:lastModifiedBy>Nikolaos Govatsos</cp:lastModifiedBy>
  <cp:revision>63</cp:revision>
  <dcterms:created xsi:type="dcterms:W3CDTF">2006-08-16T00:00:00Z</dcterms:created>
  <dcterms:modified xsi:type="dcterms:W3CDTF">2024-03-19T21:33:08Z</dcterms:modified>
  <dc:identifier>DAF6ziWL1iw</dc:identifier>
</cp:coreProperties>
</file>